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5" r:id="rId14"/>
    <p:sldId id="268" r:id="rId15"/>
    <p:sldId id="269" r:id="rId16"/>
    <p:sldId id="270" r:id="rId17"/>
    <p:sldId id="273" r:id="rId18"/>
    <p:sldId id="276" r:id="rId19"/>
    <p:sldId id="271" r:id="rId20"/>
    <p:sldId id="272" r:id="rId21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A00"/>
    <a:srgbClr val="943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72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945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998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721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762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105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330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886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145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599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62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45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197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8" r:id="rId6"/>
    <p:sldLayoutId id="2147483743" r:id="rId7"/>
    <p:sldLayoutId id="2147483744" r:id="rId8"/>
    <p:sldLayoutId id="2147483745" r:id="rId9"/>
    <p:sldLayoutId id="2147483747" r:id="rId10"/>
    <p:sldLayoutId id="214748374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0B9BFA-530B-BEB0-017F-CC4B996E35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Project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CCA42-C492-5286-93C5-3D178EA733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41110" y="4455621"/>
            <a:ext cx="3417990" cy="123861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🎵Music4YOU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451412-8ECE-749F-2C3C-AB7E091BD7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7641" b="523"/>
          <a:stretch/>
        </p:blipFill>
        <p:spPr>
          <a:xfrm>
            <a:off x="633999" y="1223113"/>
            <a:ext cx="6912217" cy="3888091"/>
          </a:xfrm>
          <a:prstGeom prst="rect">
            <a:avLst/>
          </a:prstGeom>
        </p:spPr>
      </p:pic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651F8-C85F-EE6F-C5ED-C4F4F4190045}"/>
              </a:ext>
            </a:extLst>
          </p:cNvPr>
          <p:cNvSpPr txBox="1"/>
          <p:nvPr/>
        </p:nvSpPr>
        <p:spPr>
          <a:xfrm>
            <a:off x="8994041" y="5678186"/>
            <a:ext cx="169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IT" dirty="0"/>
              <a:t>Walter Maltese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DC2D26-E190-BD9A-9C13-A58C44D34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0359" y="4294754"/>
            <a:ext cx="1599495" cy="33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391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EC265-458F-EBC3-7DDC-252362EB8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Scenario: Paga ordine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F634530-7DAB-FF75-18DE-AA771D688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4788073"/>
              </p:ext>
            </p:extLst>
          </p:nvPr>
        </p:nvGraphicFramePr>
        <p:xfrm>
          <a:off x="6778315" y="2381904"/>
          <a:ext cx="4985790" cy="2968254"/>
        </p:xfrm>
        <a:graphic>
          <a:graphicData uri="http://schemas.openxmlformats.org/drawingml/2006/table">
            <a:tbl>
              <a:tblPr/>
              <a:tblGrid>
                <a:gridCol w="1661930">
                  <a:extLst>
                    <a:ext uri="{9D8B030D-6E8A-4147-A177-3AD203B41FA5}">
                      <a16:colId xmlns:a16="http://schemas.microsoft.com/office/drawing/2014/main" val="3517338790"/>
                    </a:ext>
                  </a:extLst>
                </a:gridCol>
                <a:gridCol w="1661930">
                  <a:extLst>
                    <a:ext uri="{9D8B030D-6E8A-4147-A177-3AD203B41FA5}">
                      <a16:colId xmlns:a16="http://schemas.microsoft.com/office/drawing/2014/main" val="46016619"/>
                    </a:ext>
                  </a:extLst>
                </a:gridCol>
                <a:gridCol w="1661930">
                  <a:extLst>
                    <a:ext uri="{9D8B030D-6E8A-4147-A177-3AD203B41FA5}">
                      <a16:colId xmlns:a16="http://schemas.microsoft.com/office/drawing/2014/main" val="531009044"/>
                    </a:ext>
                  </a:extLst>
                </a:gridCol>
              </a:tblGrid>
              <a:tr h="201448">
                <a:tc>
                  <a:txBody>
                    <a:bodyPr/>
                    <a:lstStyle/>
                    <a:p>
                      <a:r>
                        <a:rPr lang="en-IT" sz="11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# </a:t>
                      </a:r>
                      <a:endParaRPr lang="en-IT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 err="1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Attore</a:t>
                      </a:r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Sistema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374869"/>
                  </a:ext>
                </a:extLst>
              </a:tr>
              <a:tr h="165898">
                <a:tc>
                  <a:txBody>
                    <a:bodyPr/>
                    <a:lstStyle/>
                    <a:p>
                      <a:r>
                        <a:rPr lang="en-IT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1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Visualizza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l’elenco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dei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device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nel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carrello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Fornisce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l’elenco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dei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device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141928"/>
                  </a:ext>
                </a:extLst>
              </a:tr>
              <a:tr h="284397">
                <a:tc>
                  <a:txBody>
                    <a:bodyPr/>
                    <a:lstStyle/>
                    <a:p>
                      <a:r>
                        <a:rPr lang="en-IT" sz="800" kern="120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2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Opzionalmente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,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modifica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la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quantita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̀ e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i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device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presenti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nell’ordine</a:t>
                      </a:r>
                      <a:endParaRPr lang="en-GB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Modifica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i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record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dell’ordine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al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carrello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endParaRPr lang="en-IT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722803"/>
                  </a:ext>
                </a:extLst>
              </a:tr>
              <a:tr h="260697">
                <a:tc>
                  <a:txBody>
                    <a:bodyPr/>
                    <a:lstStyle/>
                    <a:p>
                      <a:endParaRPr lang="en-IT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Ripete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dal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passo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2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finche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́ non è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soddisfatto</a:t>
                      </a:r>
                      <a:endParaRPr lang="en-GB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8288966"/>
                  </a:ext>
                </a:extLst>
              </a:tr>
              <a:tr h="355496">
                <a:tc>
                  <a:txBody>
                    <a:bodyPr/>
                    <a:lstStyle/>
                    <a:p>
                      <a:r>
                        <a:rPr lang="en-IT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3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Seleziona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un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metodo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di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pagamento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(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Pagamento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alla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consegna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, carta di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credito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, PayPal)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Registra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il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metodo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di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pagamento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endParaRPr lang="en-GB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9703123"/>
                  </a:ext>
                </a:extLst>
              </a:tr>
              <a:tr h="284397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T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Inserisci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un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indirizzo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di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spedizione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(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Stato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,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comune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, CAP, via,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civico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)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Registra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l’indirizzo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di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spedizione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nell’ordine</a:t>
                      </a:r>
                      <a:endParaRPr lang="en-GB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168547"/>
                  </a:ext>
                </a:extLst>
              </a:tr>
              <a:tr h="260697">
                <a:tc>
                  <a:txBody>
                    <a:bodyPr/>
                    <a:lstStyle/>
                    <a:p>
                      <a:r>
                        <a:rPr lang="en-IT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5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Effettua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il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pagamento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dell’ordine</a:t>
                      </a:r>
                      <a:endParaRPr lang="en-GB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Registra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l’ordine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come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pagato</a:t>
                      </a:r>
                      <a:endParaRPr lang="en-GB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576538"/>
                  </a:ext>
                </a:extLst>
              </a:tr>
              <a:tr h="284397">
                <a:tc>
                  <a:txBody>
                    <a:bodyPr/>
                    <a:lstStyle/>
                    <a:p>
                      <a:endParaRPr lang="en-IT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Termina il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caso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d’uso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T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8633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0DC20CD-4D9B-5BC8-FBE7-0576E7DC57A5}"/>
              </a:ext>
            </a:extLst>
          </p:cNvPr>
          <p:cNvSpPr txBox="1"/>
          <p:nvPr/>
        </p:nvSpPr>
        <p:spPr>
          <a:xfrm>
            <a:off x="8027482" y="2050219"/>
            <a:ext cx="3736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Scenario principale di successo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E55012-8D78-EC54-2841-3F23B0B18852}"/>
              </a:ext>
            </a:extLst>
          </p:cNvPr>
          <p:cNvSpPr txBox="1"/>
          <p:nvPr/>
        </p:nvSpPr>
        <p:spPr>
          <a:xfrm>
            <a:off x="312392" y="2393693"/>
            <a:ext cx="5538952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/>
              <a:t>Informazioni</a:t>
            </a:r>
            <a:r>
              <a:rPr lang="en-GB" sz="1200" dirty="0"/>
              <a:t> </a:t>
            </a:r>
            <a:r>
              <a:rPr lang="en-GB" sz="1200" dirty="0" err="1"/>
              <a:t>generali</a:t>
            </a:r>
            <a:r>
              <a:rPr lang="en-GB" sz="1200" dirty="0"/>
              <a:t>: </a:t>
            </a:r>
          </a:p>
          <a:p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050" dirty="0" err="1"/>
              <a:t>Portata</a:t>
            </a:r>
            <a:r>
              <a:rPr lang="en-GB" sz="1050" dirty="0"/>
              <a:t>: Sistema</a:t>
            </a:r>
            <a:br>
              <a:rPr lang="en-GB" sz="1050" dirty="0"/>
            </a:br>
            <a:r>
              <a:rPr lang="en-GB" sz="1050" dirty="0"/>
              <a:t>- </a:t>
            </a:r>
            <a:r>
              <a:rPr lang="en-GB" sz="1050" dirty="0" err="1"/>
              <a:t>Livello</a:t>
            </a:r>
            <a:r>
              <a:rPr lang="en-GB" sz="1050" dirty="0"/>
              <a:t>: </a:t>
            </a:r>
            <a:r>
              <a:rPr lang="en-GB" sz="1050" dirty="0" err="1"/>
              <a:t>Obiettivo</a:t>
            </a:r>
            <a:r>
              <a:rPr lang="en-GB" sz="1050" dirty="0"/>
              <a:t> </a:t>
            </a:r>
            <a:r>
              <a:rPr lang="en-GB" sz="1050" dirty="0" err="1"/>
              <a:t>utente</a:t>
            </a:r>
            <a:br>
              <a:rPr lang="en-GB" sz="1050" dirty="0"/>
            </a:br>
            <a:r>
              <a:rPr lang="en-GB" sz="1050" dirty="0"/>
              <a:t>- </a:t>
            </a:r>
            <a:r>
              <a:rPr lang="en-GB" sz="1050" dirty="0" err="1"/>
              <a:t>Attore</a:t>
            </a:r>
            <a:r>
              <a:rPr lang="en-GB" sz="1050" dirty="0"/>
              <a:t> </a:t>
            </a:r>
            <a:r>
              <a:rPr lang="en-GB" sz="1050" dirty="0" err="1"/>
              <a:t>primario</a:t>
            </a:r>
            <a:r>
              <a:rPr lang="en-GB" sz="1050" dirty="0"/>
              <a:t>: </a:t>
            </a:r>
            <a:r>
              <a:rPr lang="en-GB" sz="1050" dirty="0" err="1"/>
              <a:t>Utente</a:t>
            </a:r>
            <a:br>
              <a:rPr lang="en-GB" sz="1050" dirty="0"/>
            </a:br>
            <a:r>
              <a:rPr lang="en-GB" sz="1050" dirty="0"/>
              <a:t>- </a:t>
            </a:r>
            <a:r>
              <a:rPr lang="en-GB" sz="1050" dirty="0" err="1"/>
              <a:t>Parti</a:t>
            </a:r>
            <a:r>
              <a:rPr lang="en-GB" sz="1050" dirty="0"/>
              <a:t> </a:t>
            </a:r>
            <a:r>
              <a:rPr lang="en-GB" sz="1050" dirty="0" err="1"/>
              <a:t>Interessate</a:t>
            </a:r>
            <a:r>
              <a:rPr lang="en-GB" sz="1050" dirty="0"/>
              <a:t>: </a:t>
            </a:r>
            <a:r>
              <a:rPr lang="en-GB" sz="1050" dirty="0" err="1"/>
              <a:t>Utente</a:t>
            </a:r>
            <a:r>
              <a:rPr lang="en-GB" sz="1050" dirty="0"/>
              <a:t>, </a:t>
            </a:r>
            <a:r>
              <a:rPr lang="en-GB" sz="1050" dirty="0" err="1"/>
              <a:t>amministratore</a:t>
            </a:r>
            <a:br>
              <a:rPr lang="en-GB" sz="1050" dirty="0"/>
            </a:br>
            <a:r>
              <a:rPr lang="en-GB" sz="1050" dirty="0"/>
              <a:t>- Pre-</a:t>
            </a:r>
            <a:r>
              <a:rPr lang="en-GB" sz="1050" dirty="0" err="1"/>
              <a:t>condizioni</a:t>
            </a:r>
            <a:r>
              <a:rPr lang="en-GB" sz="1050" dirty="0"/>
              <a:t>: </a:t>
            </a:r>
            <a:r>
              <a:rPr lang="en-GB" sz="1050" dirty="0" err="1"/>
              <a:t>L’utente</a:t>
            </a:r>
            <a:r>
              <a:rPr lang="en-GB" sz="1050" dirty="0"/>
              <a:t> </a:t>
            </a:r>
            <a:r>
              <a:rPr lang="en-GB" sz="1050" dirty="0" err="1"/>
              <a:t>deve</a:t>
            </a:r>
            <a:r>
              <a:rPr lang="en-GB" sz="1050" dirty="0"/>
              <a:t> </a:t>
            </a:r>
            <a:r>
              <a:rPr lang="en-GB" sz="1050" dirty="0" err="1"/>
              <a:t>essere</a:t>
            </a:r>
            <a:r>
              <a:rPr lang="en-GB" sz="1050" dirty="0"/>
              <a:t> </a:t>
            </a:r>
            <a:r>
              <a:rPr lang="en-GB" sz="1050" dirty="0" err="1"/>
              <a:t>registrato</a:t>
            </a:r>
            <a:r>
              <a:rPr lang="en-GB" sz="1050" dirty="0"/>
              <a:t> e </a:t>
            </a:r>
            <a:r>
              <a:rPr lang="en-GB" sz="1050" dirty="0" err="1"/>
              <a:t>l’ordine</a:t>
            </a:r>
            <a:r>
              <a:rPr lang="en-GB" sz="1050" dirty="0"/>
              <a:t> </a:t>
            </a:r>
            <a:r>
              <a:rPr lang="en-GB" sz="1050" dirty="0" err="1"/>
              <a:t>deve</a:t>
            </a:r>
            <a:r>
              <a:rPr lang="en-GB" sz="1050" dirty="0"/>
              <a:t> </a:t>
            </a:r>
            <a:r>
              <a:rPr lang="en-GB" sz="1050" dirty="0" err="1"/>
              <a:t>essere</a:t>
            </a:r>
            <a:r>
              <a:rPr lang="en-GB" sz="1050" dirty="0"/>
              <a:t> </a:t>
            </a:r>
            <a:r>
              <a:rPr lang="en-GB" sz="1050" dirty="0" err="1"/>
              <a:t>registrato</a:t>
            </a:r>
            <a:r>
              <a:rPr lang="en-GB" sz="1050" dirty="0"/>
              <a:t> </a:t>
            </a:r>
            <a:r>
              <a:rPr lang="en-GB" sz="1050" dirty="0" err="1"/>
              <a:t>nel</a:t>
            </a:r>
            <a:r>
              <a:rPr lang="en-GB" sz="1050" dirty="0"/>
              <a:t> </a:t>
            </a:r>
            <a:r>
              <a:rPr lang="en-GB" sz="1050" dirty="0" err="1"/>
              <a:t>sistema</a:t>
            </a:r>
            <a:endParaRPr lang="en-GB" sz="1050" dirty="0"/>
          </a:p>
          <a:p>
            <a:r>
              <a:rPr lang="en-GB" sz="1050" dirty="0"/>
              <a:t>     - </a:t>
            </a:r>
            <a:r>
              <a:rPr lang="en-GB" sz="1050" dirty="0" err="1"/>
              <a:t>Garanzie</a:t>
            </a:r>
            <a:r>
              <a:rPr lang="en-GB" sz="1050" dirty="0"/>
              <a:t> di </a:t>
            </a:r>
            <a:r>
              <a:rPr lang="en-GB" sz="1050" dirty="0" err="1"/>
              <a:t>successo</a:t>
            </a:r>
            <a:r>
              <a:rPr lang="en-GB" sz="1050" dirty="0"/>
              <a:t> o post-</a:t>
            </a:r>
            <a:r>
              <a:rPr lang="en-GB" sz="1050" dirty="0" err="1"/>
              <a:t>condizioni</a:t>
            </a:r>
            <a:r>
              <a:rPr lang="en-GB" sz="1050" dirty="0"/>
              <a:t>: Il </a:t>
            </a:r>
            <a:r>
              <a:rPr lang="en-GB" sz="1050" dirty="0" err="1"/>
              <a:t>pagamento</a:t>
            </a:r>
            <a:r>
              <a:rPr lang="en-GB" sz="1050" dirty="0"/>
              <a:t> </a:t>
            </a:r>
            <a:r>
              <a:rPr lang="en-GB" sz="1050" dirty="0" err="1"/>
              <a:t>dell’ordine</a:t>
            </a:r>
            <a:r>
              <a:rPr lang="en-GB" sz="1050" dirty="0"/>
              <a:t> è </a:t>
            </a:r>
            <a:r>
              <a:rPr lang="en-GB" sz="1050" dirty="0" err="1"/>
              <a:t>stato</a:t>
            </a:r>
            <a:r>
              <a:rPr lang="en-GB" sz="1050" dirty="0"/>
              <a:t> </a:t>
            </a:r>
            <a:r>
              <a:rPr lang="en-GB" sz="1050" dirty="0" err="1"/>
              <a:t>confermato</a:t>
            </a:r>
            <a:r>
              <a:rPr lang="en-GB" sz="1050" dirty="0"/>
              <a:t>. </a:t>
            </a:r>
          </a:p>
          <a:p>
            <a:endParaRPr lang="it-IT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975C074-4295-7F91-C337-CFF10E185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241161"/>
              </p:ext>
            </p:extLst>
          </p:nvPr>
        </p:nvGraphicFramePr>
        <p:xfrm>
          <a:off x="427895" y="5053176"/>
          <a:ext cx="5783608" cy="1247318"/>
        </p:xfrm>
        <a:graphic>
          <a:graphicData uri="http://schemas.openxmlformats.org/drawingml/2006/table">
            <a:tbl>
              <a:tblPr/>
              <a:tblGrid>
                <a:gridCol w="1624164">
                  <a:extLst>
                    <a:ext uri="{9D8B030D-6E8A-4147-A177-3AD203B41FA5}">
                      <a16:colId xmlns:a16="http://schemas.microsoft.com/office/drawing/2014/main" val="2214078810"/>
                    </a:ext>
                  </a:extLst>
                </a:gridCol>
                <a:gridCol w="1624164">
                  <a:extLst>
                    <a:ext uri="{9D8B030D-6E8A-4147-A177-3AD203B41FA5}">
                      <a16:colId xmlns:a16="http://schemas.microsoft.com/office/drawing/2014/main" val="150660849"/>
                    </a:ext>
                  </a:extLst>
                </a:gridCol>
                <a:gridCol w="911116">
                  <a:extLst>
                    <a:ext uri="{9D8B030D-6E8A-4147-A177-3AD203B41FA5}">
                      <a16:colId xmlns:a16="http://schemas.microsoft.com/office/drawing/2014/main" val="1771183913"/>
                    </a:ext>
                  </a:extLst>
                </a:gridCol>
                <a:gridCol w="1624164">
                  <a:extLst>
                    <a:ext uri="{9D8B030D-6E8A-4147-A177-3AD203B41FA5}">
                      <a16:colId xmlns:a16="http://schemas.microsoft.com/office/drawing/2014/main" val="3611079508"/>
                    </a:ext>
                  </a:extLst>
                </a:gridCol>
              </a:tblGrid>
              <a:tr h="265519">
                <a:tc>
                  <a:txBody>
                    <a:bodyPr/>
                    <a:lstStyle/>
                    <a:p>
                      <a:r>
                        <a:rPr lang="en-IT" sz="110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# </a:t>
                      </a:r>
                      <a:endParaRPr lang="en-IT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GB" sz="1100" dirty="0" err="1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Attore</a:t>
                      </a:r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Sistema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154659"/>
                  </a:ext>
                </a:extLst>
              </a:tr>
              <a:tr h="274982">
                <a:tc>
                  <a:txBody>
                    <a:bodyPr/>
                    <a:lstStyle/>
                    <a:p>
                      <a:r>
                        <a:rPr lang="en-GB" sz="800">
                          <a:effectLst/>
                          <a:latin typeface="Roboto" panose="02000000000000000000" pitchFamily="2" charset="0"/>
                        </a:rPr>
                        <a:t>3a.1 </a:t>
                      </a:r>
                      <a:endParaRPr lang="en-GB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Se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l’utente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ha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registrato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un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metodo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di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pagamento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predefinito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puo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̀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selezionarlo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per la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consegna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5E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Registra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il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metodo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di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pagamento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413654"/>
                  </a:ext>
                </a:extLst>
              </a:tr>
              <a:tr h="265519">
                <a:tc>
                  <a:txBody>
                    <a:bodyPr/>
                    <a:lstStyle/>
                    <a:p>
                      <a:r>
                        <a:rPr lang="en-IT" sz="110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# </a:t>
                      </a:r>
                      <a:endParaRPr lang="en-IT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Attore </a:t>
                      </a:r>
                      <a:endParaRPr lang="en-GB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Sistema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501306"/>
                  </a:ext>
                </a:extLst>
              </a:tr>
              <a:tr h="371225">
                <a:tc>
                  <a:txBody>
                    <a:bodyPr/>
                    <a:lstStyle/>
                    <a:p>
                      <a:r>
                        <a:rPr lang="en-GB" sz="700">
                          <a:effectLst/>
                          <a:latin typeface="Roboto" panose="02000000000000000000" pitchFamily="2" charset="0"/>
                        </a:rPr>
                        <a:t>4a.1 </a:t>
                      </a:r>
                      <a:endParaRPr lang="en-GB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Se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l’utente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ha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registrato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un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indirizzo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predefinito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puo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̀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selezionarlo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per la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consegna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Registra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l’indirizzo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di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spedizione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effectLst/>
                          <a:latin typeface="Roboto" panose="02000000000000000000" pitchFamily="2" charset="0"/>
                        </a:rPr>
                        <a:t>nell’ordine</a:t>
                      </a:r>
                      <a:r>
                        <a:rPr lang="en-GB" sz="7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68529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7C1054B-793F-B0B0-B2FB-466B12761432}"/>
              </a:ext>
            </a:extLst>
          </p:cNvPr>
          <p:cNvSpPr txBox="1"/>
          <p:nvPr/>
        </p:nvSpPr>
        <p:spPr>
          <a:xfrm>
            <a:off x="427895" y="4677203"/>
            <a:ext cx="29639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Estensioni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889E11-1AA4-4E3D-0912-CC677FAD990C}"/>
              </a:ext>
            </a:extLst>
          </p:cNvPr>
          <p:cNvSpPr txBox="1"/>
          <p:nvPr/>
        </p:nvSpPr>
        <p:spPr>
          <a:xfrm>
            <a:off x="6687151" y="5427925"/>
            <a:ext cx="60976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/>
              <a:t>Eccezioni</a:t>
            </a:r>
            <a:endParaRPr lang="it-IT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BBDFAEBE-49E2-92FE-DE9A-4BA5E23FDF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1656946"/>
              </p:ext>
            </p:extLst>
          </p:nvPr>
        </p:nvGraphicFramePr>
        <p:xfrm>
          <a:off x="6778314" y="5735702"/>
          <a:ext cx="4985790" cy="564792"/>
        </p:xfrm>
        <a:graphic>
          <a:graphicData uri="http://schemas.openxmlformats.org/drawingml/2006/table">
            <a:tbl>
              <a:tblPr/>
              <a:tblGrid>
                <a:gridCol w="1400119">
                  <a:extLst>
                    <a:ext uri="{9D8B030D-6E8A-4147-A177-3AD203B41FA5}">
                      <a16:colId xmlns:a16="http://schemas.microsoft.com/office/drawing/2014/main" val="2214078810"/>
                    </a:ext>
                  </a:extLst>
                </a:gridCol>
                <a:gridCol w="2185552">
                  <a:extLst>
                    <a:ext uri="{9D8B030D-6E8A-4147-A177-3AD203B41FA5}">
                      <a16:colId xmlns:a16="http://schemas.microsoft.com/office/drawing/2014/main" val="150660849"/>
                    </a:ext>
                  </a:extLst>
                </a:gridCol>
                <a:gridCol w="1400119">
                  <a:extLst>
                    <a:ext uri="{9D8B030D-6E8A-4147-A177-3AD203B41FA5}">
                      <a16:colId xmlns:a16="http://schemas.microsoft.com/office/drawing/2014/main" val="3611079508"/>
                    </a:ext>
                  </a:extLst>
                </a:gridCol>
              </a:tblGrid>
              <a:tr h="259992">
                <a:tc>
                  <a:txBody>
                    <a:bodyPr/>
                    <a:lstStyle/>
                    <a:p>
                      <a:r>
                        <a:rPr lang="en-IT" sz="11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# </a:t>
                      </a:r>
                      <a:endParaRPr lang="en-IT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 err="1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Attore</a:t>
                      </a:r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Sistema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154659"/>
                  </a:ext>
                </a:extLst>
              </a:tr>
              <a:tr h="269258"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5b.1 </a:t>
                      </a:r>
                      <a:endParaRPr lang="en-GB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700" dirty="0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Se il </a:t>
                      </a:r>
                      <a:r>
                        <a:rPr lang="en-GB" sz="700" dirty="0" err="1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pagamento</a:t>
                      </a:r>
                      <a:r>
                        <a:rPr lang="en-GB" sz="700" dirty="0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fallisce</a:t>
                      </a:r>
                      <a:r>
                        <a:rPr lang="en-GB" sz="700" dirty="0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l’ordine</a:t>
                      </a:r>
                      <a:r>
                        <a:rPr lang="en-GB" sz="700" dirty="0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viene</a:t>
                      </a:r>
                      <a:r>
                        <a:rPr lang="en-GB" sz="700" dirty="0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cancellato</a:t>
                      </a:r>
                      <a:endParaRPr lang="en-GB" sz="700" dirty="0">
                        <a:solidFill>
                          <a:srgbClr val="FF0000"/>
                        </a:solidFill>
                        <a:effectLst/>
                        <a:latin typeface="Roboto" panose="020000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5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700" dirty="0" err="1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Registra</a:t>
                      </a:r>
                      <a:r>
                        <a:rPr lang="en-GB" sz="700" dirty="0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700" dirty="0" err="1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l’ordine</a:t>
                      </a:r>
                      <a:r>
                        <a:rPr lang="en-GB" sz="700" dirty="0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 come </a:t>
                      </a:r>
                      <a:r>
                        <a:rPr lang="en-GB" sz="700" dirty="0" err="1">
                          <a:solidFill>
                            <a:srgbClr val="FF0000"/>
                          </a:solidFill>
                          <a:effectLst/>
                          <a:latin typeface="Roboto" panose="02000000000000000000" pitchFamily="2" charset="0"/>
                        </a:rPr>
                        <a:t>cancellato</a:t>
                      </a:r>
                      <a:endParaRPr lang="en-GB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4136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2868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717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176" name="Straight Connector 7175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178" name="Rectangle 7177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029A5-8110-D18B-C459-AF6BA5C5E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355" y="4374204"/>
            <a:ext cx="9818390" cy="10293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SSD: </a:t>
            </a:r>
            <a:r>
              <a:rPr lang="en-US" sz="29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Paga</a:t>
            </a:r>
            <a:r>
              <a:rPr lang="en-US" sz="2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9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ordine</a:t>
            </a:r>
            <a:endParaRPr lang="en-US" sz="2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A59F56-54CB-8D61-FAA7-BB75C4959069}"/>
              </a:ext>
            </a:extLst>
          </p:cNvPr>
          <p:cNvSpPr txBox="1"/>
          <p:nvPr/>
        </p:nvSpPr>
        <p:spPr>
          <a:xfrm>
            <a:off x="1187355" y="5725244"/>
            <a:ext cx="9872980" cy="435860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1300" cap="all" spc="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A </a:t>
            </a:r>
            <a:r>
              <a:rPr lang="en-US" sz="13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partire</a:t>
            </a:r>
            <a:r>
              <a:rPr lang="en-US" sz="1300" cap="all" spc="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r>
              <a:rPr lang="en-US" sz="13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dallo</a:t>
            </a:r>
            <a:r>
              <a:rPr lang="en-US" sz="1300" cap="all" spc="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scenario e </a:t>
            </a:r>
            <a:r>
              <a:rPr lang="en-US" sz="13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dall</a:t>
            </a:r>
            <a:r>
              <a:rPr lang="en-US" sz="13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</a:t>
            </a:r>
            <a:r>
              <a:rPr lang="en-US" sz="1300" cap="all" spc="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Use Case </a:t>
            </a:r>
            <a:r>
              <a:rPr lang="en-US" sz="13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si</a:t>
            </a:r>
            <a:r>
              <a:rPr lang="en-US" sz="13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3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definisce</a:t>
            </a:r>
            <a:r>
              <a:rPr lang="en-US" sz="1300" cap="all" spc="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r>
              <a:rPr lang="en-US" sz="13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l’SSD</a:t>
            </a:r>
            <a:r>
              <a:rPr lang="en-US" sz="1300" cap="all" spc="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di </a:t>
            </a:r>
            <a:r>
              <a:rPr lang="en-US" sz="13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pagamento</a:t>
            </a:r>
            <a:r>
              <a:rPr lang="en-US" sz="1300" cap="all" spc="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r>
              <a:rPr lang="en-US" sz="13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dell’ordine</a:t>
            </a:r>
            <a:r>
              <a:rPr lang="en-US" sz="1300" cap="all" spc="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endParaRPr lang="en-US" sz="1300" cap="all" spc="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7180" name="Straight Connector 7179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82" name="Rectangle 7181">
            <a:extLst>
              <a:ext uri="{FF2B5EF4-FFF2-40B4-BE49-F238E27FC236}">
                <a16:creationId xmlns:a16="http://schemas.microsoft.com/office/drawing/2014/main" id="{53B4A494-ED20-47DD-A927-05EA273B0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3EDBBA-C12A-08E6-6C2A-9175F6A8C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282" y="357768"/>
            <a:ext cx="3163748" cy="49716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C85CF5-0602-6B15-8EF2-B516734E9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949" y="696896"/>
            <a:ext cx="3035739" cy="3952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606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E8D2B-0DC9-4DA6-37EF-906C1C09E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CRC cards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2D5816-0358-E5D4-0418-01BDA6BDB7E8}"/>
              </a:ext>
            </a:extLst>
          </p:cNvPr>
          <p:cNvSpPr txBox="1">
            <a:spLocks/>
          </p:cNvSpPr>
          <p:nvPr/>
        </p:nvSpPr>
        <p:spPr>
          <a:xfrm>
            <a:off x="866195" y="1967133"/>
            <a:ext cx="1664844" cy="4320000"/>
          </a:xfrm>
          <a:prstGeom prst="rect">
            <a:avLst/>
          </a:prstGeom>
          <a:solidFill>
            <a:srgbClr val="9437FF"/>
          </a:solidFill>
        </p:spPr>
        <p:txBody>
          <a:bodyPr wrap="square">
            <a:spAutoFit/>
          </a:bodyPr>
          <a:lstStyle/>
          <a:p>
            <a:r>
              <a:rPr lang="en-GB" sz="1600" dirty="0">
                <a:effectLst/>
              </a:rPr>
              <a:t>Device </a:t>
            </a:r>
            <a:endParaRPr lang="en-GB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Nome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Descrizione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>
                <a:solidFill>
                  <a:srgbClr val="FF0000"/>
                </a:solidFill>
              </a:rPr>
              <a:t>Quantita</a:t>
            </a:r>
            <a:r>
              <a:rPr lang="en-GB" sz="1200" dirty="0">
                <a:solidFill>
                  <a:srgbClr val="FF0000"/>
                </a:solidFill>
              </a:rPr>
              <a:t>̀ in </a:t>
            </a:r>
            <a:r>
              <a:rPr lang="en-GB" sz="1200" dirty="0" err="1">
                <a:solidFill>
                  <a:srgbClr val="FF0000"/>
                </a:solidFill>
              </a:rPr>
              <a:t>carrello</a:t>
            </a:r>
            <a:endParaRPr lang="en-GB" sz="1200" dirty="0">
              <a:solidFill>
                <a:srgbClr val="FF0000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200" dirty="0" err="1"/>
              <a:t>Identificatore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Categoria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/>
              <a:t>Prezzo</a:t>
            </a:r>
          </a:p>
          <a:p>
            <a:endParaRPr lang="en-GB" sz="1200" dirty="0"/>
          </a:p>
          <a:p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>
                <a:solidFill>
                  <a:srgbClr val="FF0000"/>
                </a:solidFill>
              </a:rPr>
              <a:t>Order</a:t>
            </a:r>
          </a:p>
          <a:p>
            <a:pPr marL="171450" indent="-171450">
              <a:buFontTx/>
              <a:buChar char="-"/>
            </a:pPr>
            <a:r>
              <a:rPr lang="en-GB" sz="1200" dirty="0" err="1">
                <a:solidFill>
                  <a:srgbClr val="FF0000"/>
                </a:solidFill>
              </a:rPr>
              <a:t>shoppingCart</a:t>
            </a:r>
            <a:endParaRPr lang="en-GB" sz="1200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  <a:p>
            <a:endParaRPr lang="en-GB" sz="10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9DB191-2B8A-B182-60A2-FF756C3F7D73}"/>
              </a:ext>
            </a:extLst>
          </p:cNvPr>
          <p:cNvSpPr txBox="1"/>
          <p:nvPr/>
        </p:nvSpPr>
        <p:spPr>
          <a:xfrm>
            <a:off x="2544697" y="1967133"/>
            <a:ext cx="1848774" cy="432000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</a:rPr>
              <a:t>Order</a:t>
            </a:r>
            <a:endParaRPr lang="en-GB" sz="2000" dirty="0">
              <a:effectLst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Stato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/>
              <a:t>Data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Identificatore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Costi</a:t>
            </a:r>
            <a:r>
              <a:rPr lang="en-GB" sz="1200" dirty="0"/>
              <a:t> di </a:t>
            </a:r>
            <a:r>
              <a:rPr lang="en-GB" sz="1200" dirty="0" err="1"/>
              <a:t>spedizione</a:t>
            </a:r>
            <a:r>
              <a:rPr lang="en-GB" sz="1200" dirty="0"/>
              <a:t> </a:t>
            </a:r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>
                <a:solidFill>
                  <a:srgbClr val="FF0000"/>
                </a:solidFill>
              </a:rPr>
              <a:t>Contiene</a:t>
            </a:r>
            <a:r>
              <a:rPr lang="en-GB" sz="1200" dirty="0">
                <a:solidFill>
                  <a:srgbClr val="FF0000"/>
                </a:solidFill>
              </a:rPr>
              <a:t> 1 o </a:t>
            </a:r>
            <a:r>
              <a:rPr lang="en-GB" sz="1200" dirty="0" err="1">
                <a:solidFill>
                  <a:srgbClr val="FF0000"/>
                </a:solidFill>
              </a:rPr>
              <a:t>più</a:t>
            </a:r>
            <a:r>
              <a:rPr lang="en-GB" sz="1200" dirty="0">
                <a:solidFill>
                  <a:srgbClr val="FF0000"/>
                </a:solidFill>
              </a:rPr>
              <a:t> Device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Contiene</a:t>
            </a:r>
            <a:r>
              <a:rPr lang="en-GB" sz="1200" dirty="0"/>
              <a:t> 1 Address (di </a:t>
            </a:r>
            <a:r>
              <a:rPr lang="en-GB" sz="1200" dirty="0" err="1"/>
              <a:t>spedizione</a:t>
            </a:r>
            <a:r>
              <a:rPr lang="en-GB" sz="120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>
                <a:solidFill>
                  <a:srgbClr val="FF0000"/>
                </a:solidFill>
              </a:rPr>
              <a:t>shoppingCart</a:t>
            </a:r>
            <a:endParaRPr lang="en-GB" sz="1200" dirty="0">
              <a:solidFill>
                <a:srgbClr val="FF0000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200" dirty="0">
                <a:solidFill>
                  <a:srgbClr val="FF0000"/>
                </a:solidFill>
              </a:rPr>
              <a:t>Device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Customer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Address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Payment</a:t>
            </a:r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/>
            <a:endParaRPr lang="en-GB" sz="1200" dirty="0"/>
          </a:p>
          <a:p>
            <a:endParaRPr lang="it-IT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E7E831-3F58-E185-5794-3719A1AF2611}"/>
              </a:ext>
            </a:extLst>
          </p:cNvPr>
          <p:cNvSpPr txBox="1"/>
          <p:nvPr/>
        </p:nvSpPr>
        <p:spPr>
          <a:xfrm>
            <a:off x="4407129" y="1967130"/>
            <a:ext cx="1747870" cy="4320000"/>
          </a:xfrm>
          <a:prstGeom prst="rect">
            <a:avLst/>
          </a:prstGeom>
          <a:solidFill>
            <a:srgbClr val="9437FF"/>
          </a:solidFill>
        </p:spPr>
        <p:txBody>
          <a:bodyPr wrap="square" rtlCol="0">
            <a:spAutoFit/>
          </a:bodyPr>
          <a:lstStyle/>
          <a:p>
            <a:r>
              <a:rPr lang="en-GB" sz="1600" dirty="0" err="1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shoppingCart</a:t>
            </a:r>
            <a:endParaRPr lang="en-GB" sz="1600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effectLst/>
                <a:highlight>
                  <a:srgbClr val="FFFF00"/>
                </a:highlight>
              </a:rPr>
              <a:t>Class</a:t>
            </a:r>
            <a:r>
              <a:rPr lang="en-GB" sz="1200" dirty="0">
                <a:effectLst/>
              </a:rPr>
              <a:t>:</a:t>
            </a:r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Contiene</a:t>
            </a:r>
            <a:r>
              <a:rPr lang="en-GB" sz="1200" dirty="0"/>
              <a:t> 1 o </a:t>
            </a:r>
            <a:r>
              <a:rPr lang="en-GB" sz="1200" dirty="0" err="1"/>
              <a:t>più</a:t>
            </a:r>
            <a:r>
              <a:rPr lang="en-GB" sz="1200" dirty="0"/>
              <a:t> Device</a:t>
            </a:r>
          </a:p>
          <a:p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Address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Device</a:t>
            </a:r>
          </a:p>
          <a:p>
            <a:endParaRPr lang="en-GB" sz="1050" dirty="0"/>
          </a:p>
          <a:p>
            <a:endParaRPr lang="it-IT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BD1878-3B57-4999-6511-8B4D9319C294}"/>
              </a:ext>
            </a:extLst>
          </p:cNvPr>
          <p:cNvSpPr txBox="1"/>
          <p:nvPr/>
        </p:nvSpPr>
        <p:spPr>
          <a:xfrm>
            <a:off x="6168658" y="1967133"/>
            <a:ext cx="1848774" cy="432000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</a:rPr>
              <a:t>Customer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Nome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Cognome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Identificatore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/>
              <a:t>Password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Mail</a:t>
            </a:r>
          </a:p>
          <a:p>
            <a:pPr marL="171450" indent="-171450"/>
            <a:endParaRPr lang="en-GB" sz="1200" dirty="0"/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Device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Address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Order</a:t>
            </a:r>
          </a:p>
          <a:p>
            <a:pPr marL="171450" indent="-171450">
              <a:buFontTx/>
              <a:buChar char="-"/>
            </a:pPr>
            <a:r>
              <a:rPr lang="en-GB" sz="1200" dirty="0" err="1">
                <a:solidFill>
                  <a:srgbClr val="FF0000"/>
                </a:solidFill>
              </a:rPr>
              <a:t>shoppingCart</a:t>
            </a:r>
            <a:endParaRPr lang="en-GB" sz="1200" dirty="0">
              <a:solidFill>
                <a:srgbClr val="FF0000"/>
              </a:solidFill>
            </a:endParaRPr>
          </a:p>
          <a:p>
            <a:pPr marL="171450" indent="-171450"/>
            <a:endParaRPr lang="en-GB" sz="1200" dirty="0"/>
          </a:p>
          <a:p>
            <a:endParaRPr lang="it-IT" sz="10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8DD33C-F119-241B-8655-0E606120A4F1}"/>
              </a:ext>
            </a:extLst>
          </p:cNvPr>
          <p:cNvSpPr txBox="1"/>
          <p:nvPr/>
        </p:nvSpPr>
        <p:spPr>
          <a:xfrm>
            <a:off x="8031090" y="1967132"/>
            <a:ext cx="1862432" cy="4320000"/>
          </a:xfrm>
          <a:prstGeom prst="rect">
            <a:avLst/>
          </a:prstGeom>
          <a:solidFill>
            <a:srgbClr val="9437FF"/>
          </a:solidFill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</a:rPr>
              <a:t>Address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Stato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Citta</a:t>
            </a:r>
            <a:r>
              <a:rPr lang="en-GB" sz="1200" dirty="0"/>
              <a:t>̀ 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Via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Numero</a:t>
            </a:r>
            <a:r>
              <a:rPr lang="en-GB" sz="1200" dirty="0"/>
              <a:t> </a:t>
            </a:r>
            <a:r>
              <a:rPr lang="en-GB" sz="1200" dirty="0" err="1"/>
              <a:t>civico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/>
              <a:t>CAP</a:t>
            </a:r>
          </a:p>
          <a:p>
            <a:pPr marL="171450" indent="-171450">
              <a:buFontTx/>
              <a:buChar char="-"/>
            </a:pPr>
            <a:endParaRPr lang="it-IT" sz="1200" dirty="0"/>
          </a:p>
          <a:p>
            <a:endParaRPr lang="it-IT" sz="1200" dirty="0"/>
          </a:p>
          <a:p>
            <a:pPr marL="171450" indent="-171450">
              <a:buFontTx/>
              <a:buChar char="-"/>
            </a:pPr>
            <a:endParaRPr lang="it-IT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User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Order</a:t>
            </a:r>
          </a:p>
          <a:p>
            <a:pPr marL="171450" indent="-171450">
              <a:buFontTx/>
              <a:buChar char="-"/>
            </a:pPr>
            <a:r>
              <a:rPr lang="en-GB" sz="1200" dirty="0" err="1">
                <a:solidFill>
                  <a:srgbClr val="FF0000"/>
                </a:solidFill>
              </a:rPr>
              <a:t>shoppingCart</a:t>
            </a:r>
            <a:endParaRPr lang="en-GB" sz="1200" dirty="0">
              <a:solidFill>
                <a:srgbClr val="FF0000"/>
              </a:solidFill>
            </a:endParaRPr>
          </a:p>
          <a:p>
            <a:endParaRPr lang="it-IT" sz="10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7658C5-A1BD-D9DF-7153-2A5239FE8722}"/>
              </a:ext>
            </a:extLst>
          </p:cNvPr>
          <p:cNvSpPr txBox="1"/>
          <p:nvPr/>
        </p:nvSpPr>
        <p:spPr>
          <a:xfrm>
            <a:off x="9905397" y="1966466"/>
            <a:ext cx="1554292" cy="432000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</a:rPr>
              <a:t>Payment</a:t>
            </a:r>
            <a:endParaRPr lang="en-GB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Importo</a:t>
            </a:r>
            <a:r>
              <a:rPr lang="en-GB" sz="1200" dirty="0"/>
              <a:t> </a:t>
            </a:r>
            <a:r>
              <a:rPr lang="en-GB" sz="1200" dirty="0" err="1"/>
              <a:t>richiesto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Metodo</a:t>
            </a:r>
            <a:r>
              <a:rPr lang="en-GB" sz="1200" dirty="0"/>
              <a:t> di </a:t>
            </a:r>
            <a:r>
              <a:rPr lang="en-GB" sz="1200" dirty="0" err="1"/>
              <a:t>pagamento</a:t>
            </a:r>
            <a:endParaRPr lang="en-GB" sz="1200" dirty="0"/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>
              <a:buFontTx/>
              <a:buChar char="-"/>
            </a:pPr>
            <a:endParaRPr lang="en-GB" sz="1200" dirty="0"/>
          </a:p>
          <a:p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Order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User</a:t>
            </a:r>
          </a:p>
          <a:p>
            <a:endParaRPr lang="it-IT" sz="1050" dirty="0"/>
          </a:p>
        </p:txBody>
      </p:sp>
    </p:spTree>
    <p:extLst>
      <p:ext uri="{BB962C8B-B14F-4D97-AF65-F5344CB8AC3E}">
        <p14:creationId xmlns:p14="http://schemas.microsoft.com/office/powerpoint/2010/main" val="2262563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E8D2B-0DC9-4DA6-37EF-906C1C09E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CRC cards – 2° </a:t>
            </a:r>
            <a:r>
              <a:rPr lang="it-IT" dirty="0" err="1"/>
              <a:t>Iteration</a:t>
            </a:r>
            <a:endParaRPr lang="it-IT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2D5816-0358-E5D4-0418-01BDA6BDB7E8}"/>
              </a:ext>
            </a:extLst>
          </p:cNvPr>
          <p:cNvSpPr txBox="1">
            <a:spLocks/>
          </p:cNvSpPr>
          <p:nvPr/>
        </p:nvSpPr>
        <p:spPr>
          <a:xfrm>
            <a:off x="866195" y="1967133"/>
            <a:ext cx="1664844" cy="4320000"/>
          </a:xfrm>
          <a:prstGeom prst="rect">
            <a:avLst/>
          </a:prstGeom>
          <a:solidFill>
            <a:srgbClr val="9437FF"/>
          </a:solidFill>
        </p:spPr>
        <p:txBody>
          <a:bodyPr wrap="square">
            <a:spAutoFit/>
          </a:bodyPr>
          <a:lstStyle/>
          <a:p>
            <a:r>
              <a:rPr lang="en-GB" sz="1600" dirty="0">
                <a:effectLst/>
              </a:rPr>
              <a:t>Device </a:t>
            </a:r>
            <a:endParaRPr lang="en-GB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Nome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Descrizione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Identificatore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Categoria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/>
              <a:t>Prezzo</a:t>
            </a:r>
          </a:p>
          <a:p>
            <a:endParaRPr lang="en-GB" sz="1200" dirty="0"/>
          </a:p>
          <a:p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>
                <a:solidFill>
                  <a:srgbClr val="00FA00"/>
                </a:solidFill>
              </a:rPr>
              <a:t>deviceOrder</a:t>
            </a:r>
            <a:endParaRPr lang="en-GB" sz="1200" dirty="0">
              <a:solidFill>
                <a:srgbClr val="00FA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  <a:p>
            <a:endParaRPr lang="en-GB" sz="10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9DB191-2B8A-B182-60A2-FF756C3F7D73}"/>
              </a:ext>
            </a:extLst>
          </p:cNvPr>
          <p:cNvSpPr txBox="1"/>
          <p:nvPr/>
        </p:nvSpPr>
        <p:spPr>
          <a:xfrm>
            <a:off x="2544697" y="1967133"/>
            <a:ext cx="1848774" cy="432000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</a:rPr>
              <a:t>Order</a:t>
            </a:r>
            <a:endParaRPr lang="en-GB" sz="2000" dirty="0">
              <a:effectLst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Stato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/>
              <a:t>Data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Identificatore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Costi</a:t>
            </a:r>
            <a:r>
              <a:rPr lang="en-GB" sz="1200" dirty="0"/>
              <a:t> di </a:t>
            </a:r>
            <a:r>
              <a:rPr lang="en-GB" sz="1200" dirty="0" err="1"/>
              <a:t>spedizione</a:t>
            </a:r>
            <a:r>
              <a:rPr lang="en-GB" sz="1200" dirty="0"/>
              <a:t> </a:t>
            </a:r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>
                <a:solidFill>
                  <a:srgbClr val="00FA00"/>
                </a:solidFill>
              </a:rPr>
              <a:t>Contiene</a:t>
            </a:r>
            <a:r>
              <a:rPr lang="en-GB" sz="1200" dirty="0">
                <a:solidFill>
                  <a:srgbClr val="00FA00"/>
                </a:solidFill>
              </a:rPr>
              <a:t> 1 o </a:t>
            </a:r>
            <a:r>
              <a:rPr lang="en-GB" sz="1200" dirty="0" err="1">
                <a:solidFill>
                  <a:srgbClr val="00FA00"/>
                </a:solidFill>
              </a:rPr>
              <a:t>più</a:t>
            </a:r>
            <a:r>
              <a:rPr lang="en-GB" sz="1200" dirty="0">
                <a:solidFill>
                  <a:srgbClr val="00FA00"/>
                </a:solidFill>
              </a:rPr>
              <a:t> </a:t>
            </a:r>
            <a:r>
              <a:rPr lang="en-GB" sz="1200" dirty="0" err="1">
                <a:solidFill>
                  <a:srgbClr val="00FA00"/>
                </a:solidFill>
              </a:rPr>
              <a:t>deviceOrder</a:t>
            </a:r>
            <a:endParaRPr lang="en-GB" sz="1200" dirty="0">
              <a:solidFill>
                <a:srgbClr val="00FA00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200" dirty="0" err="1"/>
              <a:t>Contiene</a:t>
            </a:r>
            <a:r>
              <a:rPr lang="en-GB" sz="1200" dirty="0"/>
              <a:t> 1 Address (di </a:t>
            </a:r>
            <a:r>
              <a:rPr lang="en-GB" sz="1200" dirty="0" err="1"/>
              <a:t>spedizione</a:t>
            </a:r>
            <a:r>
              <a:rPr lang="en-GB" sz="1200" dirty="0"/>
              <a:t>)</a:t>
            </a:r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>
                <a:solidFill>
                  <a:srgbClr val="00FA00"/>
                </a:solidFill>
              </a:rPr>
              <a:t>deviceOrder</a:t>
            </a:r>
            <a:endParaRPr lang="en-GB" sz="1200" dirty="0">
              <a:solidFill>
                <a:srgbClr val="00FA00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200" dirty="0"/>
              <a:t>Customer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Address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Payment</a:t>
            </a:r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/>
            <a:endParaRPr lang="en-GB" sz="1200" dirty="0"/>
          </a:p>
          <a:p>
            <a:endParaRPr lang="it-IT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E7E831-3F58-E185-5794-3719A1AF2611}"/>
              </a:ext>
            </a:extLst>
          </p:cNvPr>
          <p:cNvSpPr txBox="1"/>
          <p:nvPr/>
        </p:nvSpPr>
        <p:spPr>
          <a:xfrm>
            <a:off x="4407129" y="1967129"/>
            <a:ext cx="1747870" cy="4320000"/>
          </a:xfrm>
          <a:prstGeom prst="rect">
            <a:avLst/>
          </a:prstGeom>
          <a:solidFill>
            <a:srgbClr val="9437FF"/>
          </a:solidFill>
        </p:spPr>
        <p:txBody>
          <a:bodyPr wrap="square" rtlCol="0">
            <a:spAutoFit/>
          </a:bodyPr>
          <a:lstStyle/>
          <a:p>
            <a:r>
              <a:rPr lang="en-GB" sz="1600" dirty="0" err="1">
                <a:ln>
                  <a:solidFill>
                    <a:srgbClr val="00FA00"/>
                  </a:solidFill>
                </a:ln>
                <a:solidFill>
                  <a:srgbClr val="00B050"/>
                </a:solidFill>
              </a:rPr>
              <a:t>deviceOrder</a:t>
            </a:r>
            <a:endParaRPr lang="en-GB" sz="1600" dirty="0">
              <a:ln>
                <a:solidFill>
                  <a:srgbClr val="00FA00"/>
                </a:solidFill>
              </a:ln>
              <a:solidFill>
                <a:srgbClr val="00B05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effectLst/>
                <a:highlight>
                  <a:srgbClr val="FFFF00"/>
                </a:highlight>
              </a:rPr>
              <a:t>Class</a:t>
            </a:r>
            <a:r>
              <a:rPr lang="en-GB" sz="1200" dirty="0">
                <a:effectLst/>
              </a:rPr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Quantità</a:t>
            </a:r>
            <a:r>
              <a:rPr lang="en-GB" sz="1200" dirty="0"/>
              <a:t> in </a:t>
            </a:r>
            <a:r>
              <a:rPr lang="en-GB" sz="1200" dirty="0" err="1"/>
              <a:t>carrello</a:t>
            </a:r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Contiene</a:t>
            </a:r>
            <a:r>
              <a:rPr lang="en-GB" sz="1200" dirty="0"/>
              <a:t> 1 o </a:t>
            </a:r>
            <a:r>
              <a:rPr lang="en-GB" sz="1200" dirty="0" err="1"/>
              <a:t>più</a:t>
            </a:r>
            <a:r>
              <a:rPr lang="en-GB" sz="1200" dirty="0"/>
              <a:t> Device</a:t>
            </a:r>
          </a:p>
          <a:p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Order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Device</a:t>
            </a:r>
          </a:p>
          <a:p>
            <a:endParaRPr lang="en-GB" sz="1050" dirty="0"/>
          </a:p>
          <a:p>
            <a:endParaRPr lang="it-IT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BD1878-3B57-4999-6511-8B4D9319C294}"/>
              </a:ext>
            </a:extLst>
          </p:cNvPr>
          <p:cNvSpPr txBox="1"/>
          <p:nvPr/>
        </p:nvSpPr>
        <p:spPr>
          <a:xfrm>
            <a:off x="6168658" y="1967133"/>
            <a:ext cx="1848774" cy="432000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</a:rPr>
              <a:t>Customer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Nome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Cognome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Identificatore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/>
              <a:t>Password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Mail</a:t>
            </a:r>
          </a:p>
          <a:p>
            <a:pPr marL="171450" indent="-171450"/>
            <a:endParaRPr lang="en-GB" sz="1200" dirty="0"/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/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Device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Address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Order</a:t>
            </a:r>
          </a:p>
          <a:p>
            <a:pPr marL="171450" indent="-171450"/>
            <a:endParaRPr lang="en-GB" sz="1200" dirty="0"/>
          </a:p>
          <a:p>
            <a:endParaRPr lang="it-IT" sz="10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8DD33C-F119-241B-8655-0E606120A4F1}"/>
              </a:ext>
            </a:extLst>
          </p:cNvPr>
          <p:cNvSpPr txBox="1"/>
          <p:nvPr/>
        </p:nvSpPr>
        <p:spPr>
          <a:xfrm>
            <a:off x="8031090" y="1967132"/>
            <a:ext cx="1862432" cy="4320000"/>
          </a:xfrm>
          <a:prstGeom prst="rect">
            <a:avLst/>
          </a:prstGeom>
          <a:solidFill>
            <a:srgbClr val="9437FF"/>
          </a:solidFill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</a:rPr>
              <a:t>Address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Stato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Citta</a:t>
            </a:r>
            <a:r>
              <a:rPr lang="en-GB" sz="1200" dirty="0"/>
              <a:t>̀ 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Via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Numero</a:t>
            </a:r>
            <a:r>
              <a:rPr lang="en-GB" sz="1200" dirty="0"/>
              <a:t> </a:t>
            </a:r>
            <a:r>
              <a:rPr lang="en-GB" sz="1200" dirty="0" err="1"/>
              <a:t>civico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/>
              <a:t>CAP</a:t>
            </a:r>
          </a:p>
          <a:p>
            <a:pPr marL="171450" indent="-171450">
              <a:buFontTx/>
              <a:buChar char="-"/>
            </a:pPr>
            <a:endParaRPr lang="it-IT" sz="1200" dirty="0"/>
          </a:p>
          <a:p>
            <a:endParaRPr lang="it-IT" sz="1200" dirty="0"/>
          </a:p>
          <a:p>
            <a:pPr marL="171450" indent="-171450">
              <a:buFontTx/>
              <a:buChar char="-"/>
            </a:pPr>
            <a:endParaRPr lang="it-IT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User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Order</a:t>
            </a:r>
          </a:p>
          <a:p>
            <a:endParaRPr lang="it-IT" sz="10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7658C5-A1BD-D9DF-7153-2A5239FE8722}"/>
              </a:ext>
            </a:extLst>
          </p:cNvPr>
          <p:cNvSpPr txBox="1"/>
          <p:nvPr/>
        </p:nvSpPr>
        <p:spPr>
          <a:xfrm>
            <a:off x="9905397" y="1966466"/>
            <a:ext cx="1554292" cy="432000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</a:rPr>
              <a:t>Payment</a:t>
            </a:r>
            <a:endParaRPr lang="en-GB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Class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 err="1"/>
              <a:t>Importo</a:t>
            </a:r>
            <a:r>
              <a:rPr lang="en-GB" sz="1200" dirty="0"/>
              <a:t> </a:t>
            </a:r>
            <a:r>
              <a:rPr lang="en-GB" sz="1200" dirty="0" err="1"/>
              <a:t>richiesto</a:t>
            </a:r>
            <a:endParaRPr lang="en-GB" sz="1200" dirty="0"/>
          </a:p>
          <a:p>
            <a:pPr marL="171450" indent="-171450">
              <a:buFontTx/>
              <a:buChar char="-"/>
            </a:pPr>
            <a:r>
              <a:rPr lang="en-GB" sz="1200" dirty="0" err="1"/>
              <a:t>Metodo</a:t>
            </a:r>
            <a:r>
              <a:rPr lang="en-GB" sz="1200" dirty="0"/>
              <a:t> di </a:t>
            </a:r>
            <a:r>
              <a:rPr lang="en-GB" sz="1200" dirty="0" err="1"/>
              <a:t>pagamento</a:t>
            </a:r>
            <a:endParaRPr lang="en-GB" sz="1200" dirty="0"/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>
              <a:buFontTx/>
              <a:buChar char="-"/>
            </a:pPr>
            <a:endParaRPr lang="en-GB" sz="1200" dirty="0"/>
          </a:p>
          <a:p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Responsibility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endParaRPr lang="en-GB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highlight>
                  <a:srgbClr val="FFFF00"/>
                </a:highlight>
              </a:rPr>
              <a:t>Collaborators</a:t>
            </a:r>
            <a:r>
              <a:rPr lang="en-GB" sz="1200" dirty="0"/>
              <a:t>: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Order</a:t>
            </a:r>
          </a:p>
          <a:p>
            <a:pPr marL="171450" indent="-171450">
              <a:buFontTx/>
              <a:buChar char="-"/>
            </a:pPr>
            <a:r>
              <a:rPr lang="en-GB" sz="1200" dirty="0"/>
              <a:t>User</a:t>
            </a:r>
          </a:p>
          <a:p>
            <a:endParaRPr lang="it-IT" sz="1050" dirty="0"/>
          </a:p>
        </p:txBody>
      </p:sp>
    </p:spTree>
    <p:extLst>
      <p:ext uri="{BB962C8B-B14F-4D97-AF65-F5344CB8AC3E}">
        <p14:creationId xmlns:p14="http://schemas.microsoft.com/office/powerpoint/2010/main" val="4120361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C35E-86AA-DF5B-7652-2D817E3D4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User interaction draft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7ABEE9-8E38-CB76-DA9C-4AD7FF117D3D}"/>
              </a:ext>
            </a:extLst>
          </p:cNvPr>
          <p:cNvSpPr txBox="1"/>
          <p:nvPr/>
        </p:nvSpPr>
        <p:spPr>
          <a:xfrm>
            <a:off x="1170852" y="5538951"/>
            <a:ext cx="6764458" cy="536027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en-GB" sz="1400" dirty="0" err="1">
                <a:effectLst/>
              </a:rPr>
              <a:t>Avendo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definito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dei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possibili</a:t>
            </a:r>
            <a:r>
              <a:rPr lang="en-GB" sz="1400" dirty="0">
                <a:effectLst/>
              </a:rPr>
              <a:t> </a:t>
            </a:r>
            <a:r>
              <a:rPr lang="en-GB" sz="1400" dirty="0"/>
              <a:t>use cases </a:t>
            </a:r>
            <a:r>
              <a:rPr lang="en-GB" sz="1400" dirty="0">
                <a:effectLst/>
              </a:rPr>
              <a:t>e </a:t>
            </a:r>
            <a:r>
              <a:rPr lang="en-GB" sz="1400" dirty="0" err="1">
                <a:effectLst/>
              </a:rPr>
              <a:t>i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rispettivi</a:t>
            </a:r>
            <a:r>
              <a:rPr lang="en-GB" sz="1400" dirty="0">
                <a:effectLst/>
              </a:rPr>
              <a:t> SSD, </a:t>
            </a:r>
            <a:r>
              <a:rPr lang="en-GB" sz="1400" dirty="0" err="1">
                <a:effectLst/>
              </a:rPr>
              <a:t>vengono</a:t>
            </a:r>
            <a:r>
              <a:rPr lang="en-GB" sz="1400" dirty="0">
                <a:effectLst/>
              </a:rPr>
              <a:t> qui definite le </a:t>
            </a:r>
            <a:r>
              <a:rPr lang="en-GB" sz="1400" dirty="0" err="1">
                <a:effectLst/>
              </a:rPr>
              <a:t>possibili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interazioni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che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gli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utenti</a:t>
            </a:r>
            <a:r>
              <a:rPr lang="en-GB" sz="1400" dirty="0">
                <a:effectLst/>
              </a:rPr>
              <a:t> e </a:t>
            </a:r>
            <a:r>
              <a:rPr lang="en-GB" sz="1400" dirty="0" err="1">
                <a:effectLst/>
              </a:rPr>
              <a:t>gli</a:t>
            </a:r>
            <a:r>
              <a:rPr lang="en-GB" sz="1400" dirty="0">
                <a:effectLst/>
              </a:rPr>
              <a:t> admin </a:t>
            </a:r>
            <a:r>
              <a:rPr lang="en-GB" sz="1400" dirty="0" err="1">
                <a:effectLst/>
              </a:rPr>
              <a:t>dell’applicazione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potranno</a:t>
            </a:r>
            <a:r>
              <a:rPr lang="en-GB" sz="1400" dirty="0">
                <a:effectLst/>
              </a:rPr>
              <a:t> </a:t>
            </a:r>
            <a:r>
              <a:rPr lang="en-GB" sz="1400" dirty="0" err="1">
                <a:effectLst/>
              </a:rPr>
              <a:t>eseguire</a:t>
            </a:r>
            <a:endParaRPr lang="en-GB" sz="1400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A94BDFA-8B5A-22C0-48CF-850FE4678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2100" y="2076055"/>
            <a:ext cx="9067800" cy="3124200"/>
          </a:xfrm>
        </p:spPr>
      </p:pic>
    </p:spTree>
    <p:extLst>
      <p:ext uri="{BB962C8B-B14F-4D97-AF65-F5344CB8AC3E}">
        <p14:creationId xmlns:p14="http://schemas.microsoft.com/office/powerpoint/2010/main" val="2468139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00C9F-8FC5-CF3C-6676-492D933D4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Class </a:t>
            </a:r>
            <a:r>
              <a:rPr lang="it-IT" dirty="0" err="1"/>
              <a:t>Diagram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69748-1D10-AB4D-E178-1A2EF0C07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560419"/>
            <a:ext cx="4273617" cy="868581"/>
          </a:xfrm>
          <a:solidFill>
            <a:srgbClr val="9437FF"/>
          </a:solidFill>
        </p:spPr>
        <p:txBody>
          <a:bodyPr>
            <a:normAutofit fontScale="85000" lnSpcReduction="10000"/>
          </a:bodyPr>
          <a:lstStyle/>
          <a:p>
            <a:r>
              <a:rPr lang="en-GB" sz="1400" dirty="0"/>
              <a:t>Dopo aver </a:t>
            </a:r>
            <a:r>
              <a:rPr lang="en-GB" sz="1400" dirty="0" err="1"/>
              <a:t>definito</a:t>
            </a:r>
            <a:r>
              <a:rPr lang="en-GB" sz="1400" dirty="0"/>
              <a:t> le </a:t>
            </a:r>
            <a:r>
              <a:rPr lang="en-GB" sz="1400" dirty="0" err="1"/>
              <a:t>possibili</a:t>
            </a:r>
            <a:r>
              <a:rPr lang="en-GB" sz="1400" dirty="0"/>
              <a:t> </a:t>
            </a:r>
            <a:r>
              <a:rPr lang="en-GB" sz="1400" dirty="0" err="1"/>
              <a:t>interazioni</a:t>
            </a:r>
            <a:r>
              <a:rPr lang="en-GB" sz="1400" dirty="0"/>
              <a:t> </a:t>
            </a:r>
            <a:r>
              <a:rPr lang="en-GB" sz="1400" dirty="0" err="1"/>
              <a:t>tra</a:t>
            </a:r>
            <a:r>
              <a:rPr lang="en-GB" sz="1400" dirty="0"/>
              <a:t> le </a:t>
            </a:r>
            <a:r>
              <a:rPr lang="en-GB" sz="1400" dirty="0" err="1"/>
              <a:t>classi</a:t>
            </a:r>
            <a:r>
              <a:rPr lang="en-GB" sz="1400" dirty="0"/>
              <a:t>, </a:t>
            </a:r>
            <a:r>
              <a:rPr lang="en-GB" sz="1400" dirty="0" err="1"/>
              <a:t>è</a:t>
            </a:r>
            <a:r>
              <a:rPr lang="en-GB" sz="1400" dirty="0"/>
              <a:t> qui </a:t>
            </a:r>
            <a:r>
              <a:rPr lang="en-GB" sz="1400" dirty="0" err="1"/>
              <a:t>riportata</a:t>
            </a:r>
            <a:r>
              <a:rPr lang="en-GB" sz="1400" dirty="0"/>
              <a:t> </a:t>
            </a:r>
            <a:r>
              <a:rPr lang="en-GB" sz="1400" dirty="0" err="1"/>
              <a:t>una</a:t>
            </a:r>
            <a:r>
              <a:rPr lang="en-GB" sz="1400" dirty="0"/>
              <a:t> </a:t>
            </a:r>
            <a:r>
              <a:rPr lang="en-GB" sz="1400" dirty="0" err="1"/>
              <a:t>bozza</a:t>
            </a:r>
            <a:r>
              <a:rPr lang="en-GB" sz="1400" dirty="0"/>
              <a:t> </a:t>
            </a:r>
            <a:r>
              <a:rPr lang="en-GB" sz="1400" dirty="0" err="1"/>
              <a:t>delle</a:t>
            </a:r>
            <a:r>
              <a:rPr lang="en-GB" sz="1400" dirty="0"/>
              <a:t> </a:t>
            </a:r>
            <a:r>
              <a:rPr lang="en-GB" sz="1400" dirty="0" err="1"/>
              <a:t>funzioni</a:t>
            </a:r>
            <a:r>
              <a:rPr lang="en-GB" sz="1400" dirty="0"/>
              <a:t> e </a:t>
            </a:r>
            <a:r>
              <a:rPr lang="en-GB" sz="1400" dirty="0" err="1"/>
              <a:t>attributi</a:t>
            </a:r>
            <a:r>
              <a:rPr lang="en-GB" sz="1400" dirty="0"/>
              <a:t> </a:t>
            </a:r>
            <a:r>
              <a:rPr lang="en-GB" sz="1400" dirty="0" err="1"/>
              <a:t>necessari</a:t>
            </a:r>
            <a:r>
              <a:rPr lang="en-GB" sz="1400" dirty="0"/>
              <a:t> ad </a:t>
            </a:r>
            <a:r>
              <a:rPr lang="en-GB" sz="1400" dirty="0" err="1"/>
              <a:t>ognuna</a:t>
            </a:r>
            <a:r>
              <a:rPr lang="en-GB" sz="1400" dirty="0"/>
              <a:t> di </a:t>
            </a:r>
            <a:r>
              <a:rPr lang="en-GB" sz="1400" dirty="0" err="1"/>
              <a:t>esse</a:t>
            </a:r>
            <a:r>
              <a:rPr lang="en-GB" sz="1400" dirty="0"/>
              <a:t>, </a:t>
            </a:r>
            <a:r>
              <a:rPr lang="en-GB" sz="1400" dirty="0" err="1"/>
              <a:t>precisandone</a:t>
            </a:r>
            <a:r>
              <a:rPr lang="en-GB" sz="1400" dirty="0"/>
              <a:t> </a:t>
            </a:r>
            <a:r>
              <a:rPr lang="en-GB" sz="1400" dirty="0" err="1"/>
              <a:t>anche</a:t>
            </a:r>
            <a:r>
              <a:rPr lang="en-GB" sz="1400" dirty="0"/>
              <a:t> le </a:t>
            </a:r>
            <a:r>
              <a:rPr lang="en-GB" sz="1400" dirty="0" err="1"/>
              <a:t>associazioni</a:t>
            </a:r>
            <a:r>
              <a:rPr lang="en-GB" sz="1400" dirty="0"/>
              <a:t> </a:t>
            </a:r>
            <a:r>
              <a:rPr lang="en-GB" sz="1400" dirty="0" err="1"/>
              <a:t>esistenti</a:t>
            </a:r>
            <a:r>
              <a:rPr lang="en-GB" sz="1400" dirty="0"/>
              <a:t>.</a:t>
            </a:r>
            <a:endParaRPr lang="it-IT" sz="1400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7FD5344E-5390-97C0-5F5C-AE0C4ADEF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21375"/>
            <a:ext cx="4651022" cy="433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49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223702-1A7A-CF3D-9F97-718B40B7C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30"/>
            <a:ext cx="10909073" cy="957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Mockup (Web-App)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3A15830B-4114-008D-F375-0FD3A049E0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441" b="1"/>
          <a:stretch/>
        </p:blipFill>
        <p:spPr>
          <a:xfrm>
            <a:off x="379585" y="640079"/>
            <a:ext cx="5670697" cy="3772981"/>
          </a:xfrm>
          <a:prstGeom prst="rect">
            <a:avLst/>
          </a:prstGeo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60D859AB-1E41-BFD0-76BE-A003B88BB0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36" r="-3" b="4572"/>
          <a:stretch/>
        </p:blipFill>
        <p:spPr>
          <a:xfrm>
            <a:off x="6141719" y="640078"/>
            <a:ext cx="5652594" cy="3759161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1712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51874-3D85-4547-0A56-BCD7AF3B7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1">
                    <a:lumMod val="85000"/>
                    <a:lumOff val="15000"/>
                  </a:schemeClr>
                </a:solidFill>
              </a:rPr>
              <a:t>Mockup (App Android)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DE35856-303E-0047-3824-1347CF3BD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6142" y="324460"/>
            <a:ext cx="2933458" cy="575188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60789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2CC25-37DE-8EF9-EFF0-D7F85949D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Implementation</a:t>
            </a:r>
            <a:endParaRPr lang="it-IT" dirty="0"/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805F377-4190-3887-B868-EA9436D45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43216" y="930588"/>
            <a:ext cx="5451503" cy="814186"/>
          </a:xfrm>
        </p:spPr>
      </p:pic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3549345-2E80-B969-D25E-9257B8670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242" y="2542477"/>
            <a:ext cx="5451503" cy="2799728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19BF891-5BA6-48B9-85B3-B6CACD171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1020" y="1986947"/>
            <a:ext cx="1811655" cy="391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809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C869C3B-5565-4AAC-86A8-9EB0AB1C6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2994C-7B6A-A6B7-1A79-C24EFF02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23" y="3807725"/>
            <a:ext cx="10909073" cy="14470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 Manager (Trello)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87023-5697-4A21-0437-4AC617F90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1474" y="5576520"/>
            <a:ext cx="9622971" cy="69131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 plan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B2ED827-12DB-B251-96E2-82F72D462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066" y="771100"/>
            <a:ext cx="9649204" cy="2750022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41136EC-EC34-4D08-B5AB-8CE5870B1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600" y="5415653"/>
            <a:ext cx="86868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995470A-422C-4D09-B47E-C2E326495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022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FDBE0-3A5E-3A6C-5775-1945DF08D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69785-48AC-5E39-D0CA-E2B77BCA6448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9437F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GB" dirty="0" err="1"/>
              <a:t>Creazione</a:t>
            </a:r>
            <a:r>
              <a:rPr lang="en-GB" dirty="0"/>
              <a:t> di un </a:t>
            </a:r>
            <a:r>
              <a:rPr lang="en-GB" dirty="0" err="1"/>
              <a:t>sistema</a:t>
            </a:r>
            <a:r>
              <a:rPr lang="en-GB" dirty="0"/>
              <a:t> di e-commerce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racchiuda</a:t>
            </a:r>
            <a:r>
              <a:rPr lang="en-GB" dirty="0"/>
              <a:t> tutti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generi</a:t>
            </a:r>
            <a:r>
              <a:rPr lang="en-GB" dirty="0"/>
              <a:t> di device </a:t>
            </a:r>
            <a:r>
              <a:rPr lang="en-GB" dirty="0" err="1"/>
              <a:t>relativi</a:t>
            </a:r>
            <a:r>
              <a:rPr lang="en-GB" dirty="0"/>
              <a:t>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musica</a:t>
            </a:r>
            <a:r>
              <a:rPr lang="en-GB" dirty="0"/>
              <a:t>, </a:t>
            </a:r>
            <a:r>
              <a:rPr lang="en-GB" dirty="0" err="1"/>
              <a:t>distribuendoli</a:t>
            </a:r>
            <a:r>
              <a:rPr lang="en-GB" dirty="0"/>
              <a:t> in un </a:t>
            </a:r>
            <a:r>
              <a:rPr lang="en-GB" dirty="0" err="1"/>
              <a:t>unico</a:t>
            </a:r>
            <a:r>
              <a:rPr lang="en-GB" dirty="0"/>
              <a:t> e semplice </a:t>
            </a:r>
            <a:r>
              <a:rPr lang="en-GB" dirty="0" err="1"/>
              <a:t>ambiente</a:t>
            </a:r>
            <a:r>
              <a:rPr lang="en-GB" dirty="0"/>
              <a:t> </a:t>
            </a:r>
            <a:r>
              <a:rPr lang="en-GB" dirty="0" err="1"/>
              <a:t>digitale</a:t>
            </a:r>
            <a:r>
              <a:rPr lang="en-GB" dirty="0"/>
              <a:t>, con </a:t>
            </a:r>
            <a:r>
              <a:rPr lang="en-GB" dirty="0" err="1"/>
              <a:t>l’obiettivo</a:t>
            </a:r>
            <a:r>
              <a:rPr lang="en-GB" dirty="0"/>
              <a:t> di </a:t>
            </a:r>
            <a:r>
              <a:rPr lang="en-GB" dirty="0" err="1"/>
              <a:t>fidelizzare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clienti</a:t>
            </a:r>
            <a:r>
              <a:rPr lang="it-IT" dirty="0"/>
              <a:t> all’acquisto anche di altri device musicali rispetto a quelli per i quali erano in principio interessati all’acquisto sul sito.</a:t>
            </a:r>
            <a:endParaRPr lang="en-GB" dirty="0"/>
          </a:p>
          <a:p>
            <a:pPr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GB" dirty="0" err="1"/>
              <a:t>Distribuzione</a:t>
            </a:r>
            <a:r>
              <a:rPr lang="en-GB" dirty="0"/>
              <a:t> di un </a:t>
            </a:r>
            <a:r>
              <a:rPr lang="en-GB" dirty="0" err="1"/>
              <a:t>applicazione</a:t>
            </a:r>
            <a:r>
              <a:rPr lang="en-GB" dirty="0"/>
              <a:t> Android </a:t>
            </a:r>
            <a:r>
              <a:rPr lang="en-GB" dirty="0" err="1"/>
              <a:t>corrispondente</a:t>
            </a:r>
            <a:r>
              <a:rPr lang="en-GB" dirty="0"/>
              <a:t> al </a:t>
            </a:r>
            <a:r>
              <a:rPr lang="en-GB" dirty="0" err="1"/>
              <a:t>sito</a:t>
            </a:r>
            <a:r>
              <a:rPr lang="en-GB" dirty="0"/>
              <a:t> web, </a:t>
            </a:r>
            <a:r>
              <a:rPr lang="en-GB" dirty="0" err="1"/>
              <a:t>tramite</a:t>
            </a:r>
            <a:r>
              <a:rPr lang="en-GB" dirty="0"/>
              <a:t> la quale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intende</a:t>
            </a:r>
            <a:r>
              <a:rPr lang="en-GB" dirty="0"/>
              <a:t> </a:t>
            </a:r>
            <a:r>
              <a:rPr lang="en-GB" dirty="0" err="1"/>
              <a:t>espandere</a:t>
            </a:r>
            <a:r>
              <a:rPr lang="en-GB" dirty="0"/>
              <a:t> </a:t>
            </a:r>
            <a:r>
              <a:rPr lang="en-GB" dirty="0" err="1"/>
              <a:t>l’utilizzo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piattaforma</a:t>
            </a:r>
            <a:r>
              <a:rPr lang="en-GB" dirty="0"/>
              <a:t> da </a:t>
            </a:r>
            <a:r>
              <a:rPr lang="en-GB" dirty="0" err="1"/>
              <a:t>parte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client </a:t>
            </a:r>
            <a:r>
              <a:rPr lang="en-GB" dirty="0" err="1"/>
              <a:t>anche</a:t>
            </a:r>
            <a:r>
              <a:rPr lang="en-GB" dirty="0"/>
              <a:t> in </a:t>
            </a:r>
            <a:r>
              <a:rPr lang="en-GB" dirty="0" err="1"/>
              <a:t>mobilità</a:t>
            </a:r>
            <a:r>
              <a:rPr lang="en-GB" dirty="0"/>
              <a:t> e da smartphone, </a:t>
            </a:r>
            <a:r>
              <a:rPr lang="en-GB" dirty="0" err="1"/>
              <a:t>permettendo</a:t>
            </a:r>
            <a:r>
              <a:rPr lang="en-GB" dirty="0"/>
              <a:t> </a:t>
            </a:r>
            <a:r>
              <a:rPr lang="en-GB" dirty="0" err="1"/>
              <a:t>loro</a:t>
            </a:r>
            <a:r>
              <a:rPr lang="en-GB" dirty="0"/>
              <a:t> di </a:t>
            </a:r>
            <a:r>
              <a:rPr lang="en-GB" dirty="0" err="1"/>
              <a:t>eseguire</a:t>
            </a:r>
            <a:r>
              <a:rPr lang="en-GB" dirty="0"/>
              <a:t> </a:t>
            </a:r>
            <a:r>
              <a:rPr lang="en-GB" dirty="0" err="1"/>
              <a:t>tutte</a:t>
            </a:r>
            <a:r>
              <a:rPr lang="en-GB" dirty="0"/>
              <a:t> le </a:t>
            </a:r>
            <a:r>
              <a:rPr lang="en-GB" dirty="0" err="1"/>
              <a:t>originali</a:t>
            </a:r>
            <a:r>
              <a:rPr lang="en-GB" dirty="0"/>
              <a:t> </a:t>
            </a:r>
            <a:r>
              <a:rPr lang="en-GB" dirty="0" err="1"/>
              <a:t>operazioni</a:t>
            </a:r>
            <a:r>
              <a:rPr lang="en-GB" dirty="0"/>
              <a:t> </a:t>
            </a:r>
            <a:r>
              <a:rPr lang="en-GB" dirty="0" err="1"/>
              <a:t>disponibili</a:t>
            </a:r>
            <a:r>
              <a:rPr lang="en-GB" dirty="0"/>
              <a:t> </a:t>
            </a:r>
            <a:r>
              <a:rPr lang="en-GB" dirty="0" err="1"/>
              <a:t>anche</a:t>
            </a:r>
            <a:r>
              <a:rPr lang="en-GB" dirty="0"/>
              <a:t> da app.</a:t>
            </a:r>
          </a:p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545959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7ED2AA-AB22-95AE-F1A9-9F7697EBA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6710" y="1722237"/>
            <a:ext cx="9591741" cy="15085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Grazie</a:t>
            </a:r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per </a:t>
            </a:r>
            <a:r>
              <a:rPr lang="en-US" sz="7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l’attenzione</a:t>
            </a:r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74D5C-C156-D20B-2A1D-EA37C7E5B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5225240"/>
            <a:ext cx="10058400" cy="1143000"/>
          </a:xfrm>
          <a:solidFill>
            <a:srgbClr val="9437FF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400" cap="all" spc="200" dirty="0">
                <a:ln>
                  <a:solidFill>
                    <a:srgbClr val="FFC000"/>
                  </a:solidFill>
                </a:ln>
                <a:solidFill>
                  <a:srgbClr val="FFFFFF"/>
                </a:solidFill>
              </a:rPr>
              <a:t>Walter Maltese</a:t>
            </a:r>
            <a:br>
              <a:rPr lang="en-US" sz="2400" cap="all" spc="200" dirty="0">
                <a:ln>
                  <a:solidFill>
                    <a:srgbClr val="FFC000"/>
                  </a:solidFill>
                </a:ln>
                <a:solidFill>
                  <a:srgbClr val="FFFFFF"/>
                </a:solidFill>
              </a:rPr>
            </a:br>
            <a:br>
              <a:rPr lang="en-US" sz="2400" cap="all" spc="200" dirty="0">
                <a:ln>
                  <a:solidFill>
                    <a:srgbClr val="FFC000"/>
                  </a:solidFill>
                </a:ln>
                <a:solidFill>
                  <a:srgbClr val="FFFFFF"/>
                </a:solidFill>
              </a:rPr>
            </a:br>
            <a:r>
              <a:rPr lang="en-US" sz="2400" cap="all" spc="200" dirty="0">
                <a:ln>
                  <a:solidFill>
                    <a:srgbClr val="FFC000"/>
                  </a:solidFill>
                </a:ln>
                <a:solidFill>
                  <a:srgbClr val="FFFFFF"/>
                </a:solidFill>
              </a:rPr>
              <a:t>Project Review TAAS 2022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28AE20-D431-1F4C-93F8-57BE17792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5127" y="5550120"/>
            <a:ext cx="1599495" cy="33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49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A1E68-2FC6-5101-AADD-3ABBEFA81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Project Plan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AB17EE-6278-C35A-9994-7B27FB7316C5}"/>
              </a:ext>
            </a:extLst>
          </p:cNvPr>
          <p:cNvSpPr/>
          <p:nvPr/>
        </p:nvSpPr>
        <p:spPr>
          <a:xfrm>
            <a:off x="1138462" y="2387836"/>
            <a:ext cx="1569155" cy="936978"/>
          </a:xfrm>
          <a:prstGeom prst="roundRect">
            <a:avLst/>
          </a:prstGeom>
          <a:solidFill>
            <a:srgbClr val="9437FF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User stories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A21514EF-A668-D2AE-4632-2DEE82FFB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7289" y="3763551"/>
            <a:ext cx="1569155" cy="692010"/>
          </a:xfrm>
          <a:prstGeom prst="roundRect">
            <a:avLst/>
          </a:prstGeom>
          <a:gradFill flip="none" rotWithShape="1">
            <a:gsLst>
              <a:gs pos="0">
                <a:srgbClr val="9437FF">
                  <a:tint val="66000"/>
                  <a:satMod val="160000"/>
                </a:srgbClr>
              </a:gs>
              <a:gs pos="50000">
                <a:srgbClr val="9437FF">
                  <a:tint val="44500"/>
                  <a:satMod val="160000"/>
                </a:srgbClr>
              </a:gs>
              <a:gs pos="100000">
                <a:srgbClr val="9437FF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2500"/>
          </a:bodyPr>
          <a:lstStyle/>
          <a:p>
            <a:pPr algn="ctr"/>
            <a:r>
              <a:rPr lang="it-IT" dirty="0"/>
              <a:t>Brainstorming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D06DDB8-AFD2-CE62-D605-8E540C3B4127}"/>
              </a:ext>
            </a:extLst>
          </p:cNvPr>
          <p:cNvSpPr/>
          <p:nvPr/>
        </p:nvSpPr>
        <p:spPr>
          <a:xfrm>
            <a:off x="4119547" y="4894298"/>
            <a:ext cx="1569155" cy="936978"/>
          </a:xfrm>
          <a:prstGeom prst="roundRect">
            <a:avLst/>
          </a:prstGeom>
          <a:solidFill>
            <a:srgbClr val="9437FF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Class </a:t>
            </a:r>
            <a:r>
              <a:rPr lang="it-IT" dirty="0" err="1"/>
              <a:t>Diagram</a:t>
            </a:r>
            <a:endParaRPr lang="it-IT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79998B9-EF7A-AE8A-7022-CBB232CBA34F}"/>
              </a:ext>
            </a:extLst>
          </p:cNvPr>
          <p:cNvSpPr/>
          <p:nvPr/>
        </p:nvSpPr>
        <p:spPr>
          <a:xfrm>
            <a:off x="4077778" y="3641067"/>
            <a:ext cx="1569155" cy="936978"/>
          </a:xfrm>
          <a:prstGeom prst="roundRect">
            <a:avLst/>
          </a:prstGeom>
          <a:solidFill>
            <a:srgbClr val="9437FF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Use </a:t>
            </a:r>
            <a:r>
              <a:rPr lang="it-IT" dirty="0" err="1"/>
              <a:t>cases</a:t>
            </a:r>
            <a:endParaRPr lang="it-IT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F584F07-16F0-3A73-B2C8-8257713BB151}"/>
              </a:ext>
            </a:extLst>
          </p:cNvPr>
          <p:cNvSpPr/>
          <p:nvPr/>
        </p:nvSpPr>
        <p:spPr>
          <a:xfrm>
            <a:off x="4077777" y="2387836"/>
            <a:ext cx="1569155" cy="936978"/>
          </a:xfrm>
          <a:prstGeom prst="roundRect">
            <a:avLst/>
          </a:prstGeom>
          <a:solidFill>
            <a:srgbClr val="9437FF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CRC cards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3C6CFBB-8D52-FA52-8942-A4A5F36E1749}"/>
              </a:ext>
            </a:extLst>
          </p:cNvPr>
          <p:cNvSpPr/>
          <p:nvPr/>
        </p:nvSpPr>
        <p:spPr>
          <a:xfrm>
            <a:off x="6159744" y="2387836"/>
            <a:ext cx="1569155" cy="936978"/>
          </a:xfrm>
          <a:prstGeom prst="roundRect">
            <a:avLst/>
          </a:prstGeom>
          <a:solidFill>
            <a:srgbClr val="9437FF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Scenari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E178F18-2629-0F7C-74F4-1772AC3E0FEE}"/>
              </a:ext>
            </a:extLst>
          </p:cNvPr>
          <p:cNvSpPr/>
          <p:nvPr/>
        </p:nvSpPr>
        <p:spPr>
          <a:xfrm>
            <a:off x="6160577" y="3638810"/>
            <a:ext cx="1569155" cy="936978"/>
          </a:xfrm>
          <a:prstGeom prst="roundRect">
            <a:avLst/>
          </a:prstGeom>
          <a:solidFill>
            <a:srgbClr val="9437FF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SSD </a:t>
            </a:r>
            <a:r>
              <a:rPr lang="it-IT" dirty="0" err="1"/>
              <a:t>graphs</a:t>
            </a:r>
            <a:endParaRPr lang="it-IT" dirty="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A308DE0-E10E-CABA-30F1-5D5F33A92A6B}"/>
              </a:ext>
            </a:extLst>
          </p:cNvPr>
          <p:cNvSpPr/>
          <p:nvPr/>
        </p:nvSpPr>
        <p:spPr>
          <a:xfrm>
            <a:off x="6159744" y="4894298"/>
            <a:ext cx="1569155" cy="936978"/>
          </a:xfrm>
          <a:prstGeom prst="roundRect">
            <a:avLst/>
          </a:prstGeom>
          <a:solidFill>
            <a:srgbClr val="9437FF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Interactions</a:t>
            </a:r>
          </a:p>
        </p:txBody>
      </p:sp>
      <p:sp>
        <p:nvSpPr>
          <p:cNvPr id="30" name="Content Placeholder 22">
            <a:extLst>
              <a:ext uri="{FF2B5EF4-FFF2-40B4-BE49-F238E27FC236}">
                <a16:creationId xmlns:a16="http://schemas.microsoft.com/office/drawing/2014/main" id="{5E75FAB6-4262-191D-F47B-2877FDCF3753}"/>
              </a:ext>
            </a:extLst>
          </p:cNvPr>
          <p:cNvSpPr txBox="1">
            <a:spLocks/>
          </p:cNvSpPr>
          <p:nvPr/>
        </p:nvSpPr>
        <p:spPr>
          <a:xfrm>
            <a:off x="7961067" y="3763551"/>
            <a:ext cx="1405472" cy="692010"/>
          </a:xfrm>
          <a:prstGeom prst="roundRect">
            <a:avLst/>
          </a:prstGeom>
          <a:gradFill flip="none" rotWithShape="1">
            <a:gsLst>
              <a:gs pos="0">
                <a:srgbClr val="9437FF">
                  <a:tint val="66000"/>
                  <a:satMod val="160000"/>
                </a:srgbClr>
              </a:gs>
              <a:gs pos="50000">
                <a:srgbClr val="9437FF">
                  <a:tint val="44500"/>
                  <a:satMod val="160000"/>
                </a:srgbClr>
              </a:gs>
              <a:gs pos="100000">
                <a:srgbClr val="9437FF">
                  <a:tint val="23500"/>
                  <a:satMod val="160000"/>
                </a:srgbClr>
              </a:gs>
            </a:gsLst>
            <a:lin ang="2700000" scaled="1"/>
            <a:tileRect/>
          </a:gradFill>
          <a:ln w="15875" cap="flat" cmpd="sng" algn="ctr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45720" rIns="0" bIns="45720" rtlCol="0" anchor="ctr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2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 err="1"/>
              <a:t>Mockup</a:t>
            </a:r>
            <a:endParaRPr lang="it-IT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010ED48-5841-DF94-DFA0-5B928B19995C}"/>
              </a:ext>
            </a:extLst>
          </p:cNvPr>
          <p:cNvSpPr/>
          <p:nvPr/>
        </p:nvSpPr>
        <p:spPr>
          <a:xfrm>
            <a:off x="9597873" y="3641067"/>
            <a:ext cx="1569155" cy="936978"/>
          </a:xfrm>
          <a:prstGeom prst="rightArrow">
            <a:avLst/>
          </a:prstGeom>
          <a:gradFill flip="none" rotWithShape="1">
            <a:gsLst>
              <a:gs pos="0">
                <a:srgbClr val="9437FF">
                  <a:tint val="66000"/>
                  <a:satMod val="160000"/>
                </a:srgbClr>
              </a:gs>
              <a:gs pos="50000">
                <a:srgbClr val="9437FF">
                  <a:tint val="44500"/>
                  <a:satMod val="160000"/>
                </a:srgbClr>
              </a:gs>
              <a:gs pos="100000">
                <a:srgbClr val="9437FF">
                  <a:tint val="23500"/>
                  <a:satMod val="160000"/>
                </a:srgbClr>
              </a:gs>
            </a:gsLst>
            <a:lin ang="13500000" scaled="1"/>
            <a:tileRect/>
          </a:gra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 err="1"/>
              <a:t>Final</a:t>
            </a:r>
            <a:r>
              <a:rPr lang="it-IT" sz="1600" dirty="0"/>
              <a:t> Project Review</a:t>
            </a:r>
          </a:p>
        </p:txBody>
      </p:sp>
    </p:spTree>
    <p:extLst>
      <p:ext uri="{BB962C8B-B14F-4D97-AF65-F5344CB8AC3E}">
        <p14:creationId xmlns:p14="http://schemas.microsoft.com/office/powerpoint/2010/main" val="789963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E8B0A-55AD-25CF-D040-943EF931F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A2633-5AF2-2196-F062-F7484EA45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9437FF"/>
                </a:solidFill>
              </a:rPr>
              <a:t> </a:t>
            </a:r>
            <a:r>
              <a:rPr lang="en-GB" dirty="0" err="1">
                <a:solidFill>
                  <a:srgbClr val="9437FF"/>
                </a:solidFill>
              </a:rPr>
              <a:t>Direttore</a:t>
            </a:r>
            <a:r>
              <a:rPr lang="en-GB" dirty="0">
                <a:solidFill>
                  <a:srgbClr val="9437FF"/>
                </a:solidFill>
              </a:rPr>
              <a:t> (Walter) </a:t>
            </a:r>
          </a:p>
          <a:p>
            <a:r>
              <a:rPr lang="en-GB" dirty="0"/>
              <a:t>Una volta al mese </a:t>
            </a:r>
            <a:r>
              <a:rPr lang="en-GB" dirty="0" err="1"/>
              <a:t>aggiorno</a:t>
            </a:r>
            <a:r>
              <a:rPr lang="en-GB" dirty="0"/>
              <a:t> la </a:t>
            </a:r>
            <a:r>
              <a:rPr lang="en-GB" dirty="0" err="1"/>
              <a:t>vetrina</a:t>
            </a:r>
            <a:r>
              <a:rPr lang="en-GB" dirty="0"/>
              <a:t> del </a:t>
            </a:r>
            <a:r>
              <a:rPr lang="en-GB" dirty="0" err="1"/>
              <a:t>negozio</a:t>
            </a:r>
            <a:r>
              <a:rPr lang="en-GB" dirty="0"/>
              <a:t> </a:t>
            </a:r>
            <a:r>
              <a:rPr lang="en-GB" dirty="0" err="1"/>
              <a:t>mostrando</a:t>
            </a:r>
            <a:r>
              <a:rPr lang="en-GB" dirty="0"/>
              <a:t> </a:t>
            </a:r>
            <a:r>
              <a:rPr lang="en-GB" dirty="0" err="1"/>
              <a:t>ogni</a:t>
            </a:r>
            <a:r>
              <a:rPr lang="en-GB" dirty="0"/>
              <a:t> volta </a:t>
            </a:r>
            <a:r>
              <a:rPr lang="en-GB" dirty="0" err="1"/>
              <a:t>i</a:t>
            </a:r>
            <a:r>
              <a:rPr lang="en-GB" dirty="0"/>
              <a:t> device </a:t>
            </a:r>
            <a:r>
              <a:rPr lang="en-GB" dirty="0" err="1"/>
              <a:t>più</a:t>
            </a:r>
            <a:r>
              <a:rPr lang="en-GB" dirty="0"/>
              <a:t> di </a:t>
            </a:r>
            <a:r>
              <a:rPr lang="en-GB" dirty="0" err="1"/>
              <a:t>tendenza</a:t>
            </a:r>
            <a:r>
              <a:rPr lang="en-GB" dirty="0"/>
              <a:t>/</a:t>
            </a:r>
            <a:r>
              <a:rPr lang="en-GB" dirty="0" err="1"/>
              <a:t>suggeriti</a:t>
            </a:r>
            <a:r>
              <a:rPr lang="en-GB" dirty="0"/>
              <a:t> per </a:t>
            </a:r>
            <a:r>
              <a:rPr lang="en-GB" dirty="0" err="1"/>
              <a:t>ogni</a:t>
            </a:r>
            <a:r>
              <a:rPr lang="en-GB" dirty="0"/>
              <a:t> </a:t>
            </a:r>
            <a:r>
              <a:rPr lang="en-GB" dirty="0" err="1"/>
              <a:t>genere</a:t>
            </a:r>
            <a:r>
              <a:rPr lang="en-GB" dirty="0"/>
              <a:t>, </a:t>
            </a:r>
            <a:r>
              <a:rPr lang="en-GB" dirty="0" err="1"/>
              <a:t>assicurandomi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siano</a:t>
            </a:r>
            <a:r>
              <a:rPr lang="en-GB" dirty="0"/>
              <a:t> ben </a:t>
            </a:r>
            <a:r>
              <a:rPr lang="en-GB" dirty="0" err="1"/>
              <a:t>visibili</a:t>
            </a:r>
            <a:r>
              <a:rPr lang="en-GB" dirty="0"/>
              <a:t> ai </a:t>
            </a:r>
            <a:r>
              <a:rPr lang="en-GB" dirty="0" err="1"/>
              <a:t>clienti</a:t>
            </a:r>
            <a:r>
              <a:rPr lang="en-GB" dirty="0"/>
              <a:t>. </a:t>
            </a:r>
            <a:r>
              <a:rPr lang="en-GB" dirty="0" err="1"/>
              <a:t>Regolarmente</a:t>
            </a:r>
            <a:r>
              <a:rPr lang="en-GB" dirty="0"/>
              <a:t> </a:t>
            </a:r>
            <a:r>
              <a:rPr lang="en-GB" dirty="0" err="1"/>
              <a:t>controllo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prezzi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device </a:t>
            </a:r>
            <a:r>
              <a:rPr lang="en-GB" dirty="0" err="1"/>
              <a:t>sul</a:t>
            </a:r>
            <a:r>
              <a:rPr lang="en-GB" dirty="0"/>
              <a:t> </a:t>
            </a:r>
            <a:r>
              <a:rPr lang="en-GB" dirty="0" err="1"/>
              <a:t>mercato</a:t>
            </a:r>
            <a:r>
              <a:rPr lang="en-GB" dirty="0"/>
              <a:t> e li </a:t>
            </a:r>
            <a:r>
              <a:rPr lang="en-GB" dirty="0" err="1"/>
              <a:t>modifico</a:t>
            </a:r>
            <a:r>
              <a:rPr lang="en-GB" dirty="0"/>
              <a:t> </a:t>
            </a:r>
            <a:r>
              <a:rPr lang="en-GB" dirty="0" err="1"/>
              <a:t>sulla</a:t>
            </a:r>
            <a:r>
              <a:rPr lang="en-GB" dirty="0"/>
              <a:t> nostra </a:t>
            </a:r>
            <a:r>
              <a:rPr lang="en-GB" dirty="0" err="1"/>
              <a:t>piattaforma</a:t>
            </a:r>
            <a:r>
              <a:rPr lang="en-GB" dirty="0"/>
              <a:t> se </a:t>
            </a:r>
            <a:r>
              <a:rPr lang="en-GB" dirty="0" err="1"/>
              <a:t>necessario</a:t>
            </a:r>
            <a:r>
              <a:rPr lang="en-GB" dirty="0"/>
              <a:t> in base </a:t>
            </a:r>
            <a:r>
              <a:rPr lang="en-GB" dirty="0" err="1"/>
              <a:t>all’andamento</a:t>
            </a:r>
            <a:r>
              <a:rPr lang="en-GB" dirty="0"/>
              <a:t> del </a:t>
            </a:r>
            <a:r>
              <a:rPr lang="en-GB" dirty="0" err="1"/>
              <a:t>mercato</a:t>
            </a:r>
            <a:r>
              <a:rPr lang="en-GB" dirty="0"/>
              <a:t>, </a:t>
            </a:r>
            <a:r>
              <a:rPr lang="en-GB" dirty="0" err="1"/>
              <a:t>Aggiorno</a:t>
            </a:r>
            <a:r>
              <a:rPr lang="en-GB" dirty="0"/>
              <a:t> </a:t>
            </a:r>
            <a:r>
              <a:rPr lang="en-GB" dirty="0" err="1"/>
              <a:t>simulataneamente</a:t>
            </a:r>
            <a:r>
              <a:rPr lang="en-GB" dirty="0"/>
              <a:t> </a:t>
            </a:r>
            <a:r>
              <a:rPr lang="en-GB" dirty="0" err="1"/>
              <a:t>anche</a:t>
            </a:r>
            <a:r>
              <a:rPr lang="en-GB" dirty="0"/>
              <a:t> il </a:t>
            </a:r>
            <a:r>
              <a:rPr lang="en-GB" dirty="0" err="1"/>
              <a:t>catalogo</a:t>
            </a:r>
            <a:r>
              <a:rPr lang="en-GB" dirty="0"/>
              <a:t> </a:t>
            </a:r>
            <a:r>
              <a:rPr lang="en-GB" dirty="0" err="1"/>
              <a:t>disponibile</a:t>
            </a:r>
            <a:r>
              <a:rPr lang="en-GB" dirty="0"/>
              <a:t> </a:t>
            </a:r>
            <a:r>
              <a:rPr lang="en-GB" dirty="0" err="1"/>
              <a:t>rimuovendo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device </a:t>
            </a:r>
            <a:r>
              <a:rPr lang="en-GB" dirty="0" err="1"/>
              <a:t>obsoleti</a:t>
            </a:r>
            <a:r>
              <a:rPr lang="en-GB" dirty="0"/>
              <a:t> e </a:t>
            </a:r>
            <a:r>
              <a:rPr lang="en-GB" dirty="0" err="1"/>
              <a:t>aggiungendo</a:t>
            </a:r>
            <a:r>
              <a:rPr lang="en-GB" dirty="0"/>
              <a:t> le </a:t>
            </a:r>
            <a:r>
              <a:rPr lang="en-GB" dirty="0" err="1"/>
              <a:t>ultime</a:t>
            </a:r>
            <a:r>
              <a:rPr lang="en-GB" dirty="0"/>
              <a:t> </a:t>
            </a:r>
            <a:r>
              <a:rPr lang="en-GB" dirty="0" err="1"/>
              <a:t>novità</a:t>
            </a:r>
            <a:r>
              <a:rPr lang="en-GB" dirty="0"/>
              <a:t>.</a:t>
            </a:r>
          </a:p>
          <a:p>
            <a:r>
              <a:rPr lang="en-GB" dirty="0" err="1">
                <a:solidFill>
                  <a:srgbClr val="FFC000"/>
                </a:solidFill>
              </a:rPr>
              <a:t>Commesso</a:t>
            </a:r>
            <a:r>
              <a:rPr lang="en-GB" dirty="0">
                <a:solidFill>
                  <a:srgbClr val="FFC000"/>
                </a:solidFill>
              </a:rPr>
              <a:t> (</a:t>
            </a:r>
            <a:r>
              <a:rPr lang="en-GB" dirty="0" err="1">
                <a:solidFill>
                  <a:srgbClr val="FFC000"/>
                </a:solidFill>
              </a:rPr>
              <a:t>Pippo</a:t>
            </a:r>
            <a:r>
              <a:rPr lang="en-GB" dirty="0">
                <a:solidFill>
                  <a:srgbClr val="FFC000"/>
                </a:solidFill>
              </a:rPr>
              <a:t>) </a:t>
            </a:r>
          </a:p>
          <a:p>
            <a:r>
              <a:rPr lang="en-GB" dirty="0" err="1"/>
              <a:t>Dedico</a:t>
            </a:r>
            <a:r>
              <a:rPr lang="en-GB" dirty="0"/>
              <a:t> </a:t>
            </a:r>
            <a:r>
              <a:rPr lang="en-GB" dirty="0" err="1"/>
              <a:t>molto</a:t>
            </a:r>
            <a:r>
              <a:rPr lang="en-GB" dirty="0"/>
              <a:t> tempo </a:t>
            </a:r>
            <a:r>
              <a:rPr lang="en-GB" dirty="0" err="1"/>
              <a:t>all’interazione</a:t>
            </a:r>
            <a:r>
              <a:rPr lang="en-GB" dirty="0"/>
              <a:t> </a:t>
            </a:r>
            <a:r>
              <a:rPr lang="en-GB" dirty="0" err="1"/>
              <a:t>coi</a:t>
            </a:r>
            <a:r>
              <a:rPr lang="en-GB" dirty="0"/>
              <a:t> client </a:t>
            </a:r>
            <a:r>
              <a:rPr lang="en-GB" dirty="0" err="1"/>
              <a:t>rispondendo</a:t>
            </a:r>
            <a:r>
              <a:rPr lang="en-GB" dirty="0"/>
              <a:t> alle </a:t>
            </a:r>
            <a:r>
              <a:rPr lang="en-GB" dirty="0" err="1"/>
              <a:t>loro</a:t>
            </a:r>
            <a:r>
              <a:rPr lang="en-GB" dirty="0"/>
              <a:t> </a:t>
            </a:r>
            <a:r>
              <a:rPr lang="en-GB" dirty="0" err="1"/>
              <a:t>richieste</a:t>
            </a:r>
            <a:r>
              <a:rPr lang="en-GB" dirty="0"/>
              <a:t>, </a:t>
            </a:r>
            <a:r>
              <a:rPr lang="en-GB" dirty="0" err="1"/>
              <a:t>aiutandoli</a:t>
            </a:r>
            <a:r>
              <a:rPr lang="en-GB" dirty="0"/>
              <a:t> </a:t>
            </a:r>
            <a:r>
              <a:rPr lang="en-GB" dirty="0" err="1"/>
              <a:t>anche</a:t>
            </a:r>
            <a:r>
              <a:rPr lang="en-GB" dirty="0"/>
              <a:t> verso </a:t>
            </a:r>
            <a:r>
              <a:rPr lang="en-GB" dirty="0" err="1"/>
              <a:t>l’acquisto</a:t>
            </a:r>
            <a:r>
              <a:rPr lang="en-GB" dirty="0"/>
              <a:t> del device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vicino</a:t>
            </a:r>
            <a:r>
              <a:rPr lang="en-GB" dirty="0"/>
              <a:t> alle </a:t>
            </a:r>
            <a:r>
              <a:rPr lang="en-GB" dirty="0" err="1"/>
              <a:t>loro</a:t>
            </a:r>
            <a:r>
              <a:rPr lang="en-GB" dirty="0"/>
              <a:t> </a:t>
            </a:r>
            <a:r>
              <a:rPr lang="en-GB" dirty="0" err="1"/>
              <a:t>necessità</a:t>
            </a:r>
            <a:r>
              <a:rPr lang="en-GB" dirty="0"/>
              <a:t> e </a:t>
            </a:r>
            <a:r>
              <a:rPr lang="en-GB" dirty="0" err="1"/>
              <a:t>proponendo</a:t>
            </a:r>
            <a:r>
              <a:rPr lang="en-GB" dirty="0"/>
              <a:t> </a:t>
            </a:r>
            <a:r>
              <a:rPr lang="en-GB" dirty="0" err="1"/>
              <a:t>allo</a:t>
            </a:r>
            <a:r>
              <a:rPr lang="en-GB" dirty="0"/>
              <a:t> </a:t>
            </a:r>
            <a:r>
              <a:rPr lang="en-GB" dirty="0" err="1"/>
              <a:t>stesso</a:t>
            </a:r>
            <a:r>
              <a:rPr lang="en-GB" dirty="0"/>
              <a:t> tempo device </a:t>
            </a:r>
            <a:r>
              <a:rPr lang="en-GB" dirty="0" err="1"/>
              <a:t>paralleli</a:t>
            </a:r>
            <a:r>
              <a:rPr lang="en-GB" dirty="0"/>
              <a:t> (</a:t>
            </a:r>
            <a:r>
              <a:rPr lang="en-GB" dirty="0" err="1"/>
              <a:t>anche</a:t>
            </a:r>
            <a:r>
              <a:rPr lang="en-GB" dirty="0"/>
              <a:t> di alter </a:t>
            </a:r>
            <a:r>
              <a:rPr lang="en-GB" dirty="0" err="1"/>
              <a:t>categorie</a:t>
            </a:r>
            <a:r>
              <a:rPr lang="en-GB" dirty="0"/>
              <a:t>)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potrebbero</a:t>
            </a:r>
            <a:r>
              <a:rPr lang="en-GB" dirty="0"/>
              <a:t> </a:t>
            </a:r>
            <a:r>
              <a:rPr lang="en-GB" dirty="0" err="1"/>
              <a:t>destare</a:t>
            </a:r>
            <a:r>
              <a:rPr lang="en-GB" dirty="0"/>
              <a:t> in </a:t>
            </a:r>
            <a:r>
              <a:rPr lang="en-GB" dirty="0" err="1"/>
              <a:t>loro</a:t>
            </a:r>
            <a:r>
              <a:rPr lang="en-GB" dirty="0"/>
              <a:t> un </a:t>
            </a:r>
            <a:r>
              <a:rPr lang="en-GB" dirty="0" err="1"/>
              <a:t>qualche</a:t>
            </a:r>
            <a:r>
              <a:rPr lang="en-GB" dirty="0"/>
              <a:t> interesse. </a:t>
            </a:r>
            <a:r>
              <a:rPr lang="en-GB" dirty="0" err="1"/>
              <a:t>Spesso</a:t>
            </a:r>
            <a:r>
              <a:rPr lang="en-GB" dirty="0"/>
              <a:t> </a:t>
            </a:r>
            <a:r>
              <a:rPr lang="en-GB" dirty="0" err="1"/>
              <a:t>durante</a:t>
            </a:r>
            <a:r>
              <a:rPr lang="en-GB" dirty="0"/>
              <a:t> </a:t>
            </a:r>
            <a:r>
              <a:rPr lang="en-GB" dirty="0" err="1"/>
              <a:t>tali</a:t>
            </a:r>
            <a:r>
              <a:rPr lang="en-GB" dirty="0"/>
              <a:t> </a:t>
            </a:r>
            <a:r>
              <a:rPr lang="en-GB" dirty="0" err="1"/>
              <a:t>interazioni</a:t>
            </a:r>
            <a:r>
              <a:rPr lang="en-GB" dirty="0"/>
              <a:t> mi </a:t>
            </a:r>
            <a:r>
              <a:rPr lang="en-GB" dirty="0" err="1"/>
              <a:t>ritrovo</a:t>
            </a:r>
            <a:r>
              <a:rPr lang="en-GB" dirty="0"/>
              <a:t> a </a:t>
            </a:r>
            <a:r>
              <a:rPr lang="en-GB" dirty="0" err="1"/>
              <a:t>spiegare</a:t>
            </a:r>
            <a:r>
              <a:rPr lang="en-GB" dirty="0"/>
              <a:t> le </a:t>
            </a:r>
            <a:r>
              <a:rPr lang="en-GB" dirty="0" err="1"/>
              <a:t>compatibilità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vari</a:t>
            </a:r>
            <a:r>
              <a:rPr lang="en-GB" dirty="0"/>
              <a:t> device con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dispositivi</a:t>
            </a:r>
            <a:r>
              <a:rPr lang="en-GB" dirty="0"/>
              <a:t> a </a:t>
            </a:r>
            <a:r>
              <a:rPr lang="en-GB" dirty="0" err="1"/>
              <a:t>disposizione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it-IT" dirty="0"/>
              <a:t>clienti</a:t>
            </a:r>
            <a:r>
              <a:rPr lang="en-GB" dirty="0"/>
              <a:t>, al fine di </a:t>
            </a:r>
            <a:r>
              <a:rPr lang="en-GB" dirty="0" err="1"/>
              <a:t>garantire</a:t>
            </a:r>
            <a:r>
              <a:rPr lang="en-GB" dirty="0"/>
              <a:t> </a:t>
            </a:r>
            <a:r>
              <a:rPr lang="en-GB" dirty="0" err="1"/>
              <a:t>loro</a:t>
            </a:r>
            <a:r>
              <a:rPr lang="en-GB" dirty="0"/>
              <a:t> un </a:t>
            </a:r>
            <a:r>
              <a:rPr lang="en-GB" dirty="0" err="1"/>
              <a:t>esperienza</a:t>
            </a:r>
            <a:r>
              <a:rPr lang="en-GB" dirty="0"/>
              <a:t> </a:t>
            </a:r>
            <a:r>
              <a:rPr lang="en-GB" dirty="0" err="1"/>
              <a:t>d’uso</a:t>
            </a:r>
            <a:r>
              <a:rPr lang="en-GB" dirty="0"/>
              <a:t> </a:t>
            </a:r>
            <a:r>
              <a:rPr lang="en-GB" dirty="0" err="1"/>
              <a:t>ottimale</a:t>
            </a:r>
            <a:r>
              <a:rPr lang="en-GB" dirty="0"/>
              <a:t> e non </a:t>
            </a:r>
            <a:r>
              <a:rPr lang="en-GB" dirty="0" err="1"/>
              <a:t>diversa</a:t>
            </a:r>
            <a:r>
              <a:rPr lang="en-GB" dirty="0"/>
              <a:t> da </a:t>
            </a:r>
            <a:r>
              <a:rPr lang="en-GB" dirty="0" err="1"/>
              <a:t>quella</a:t>
            </a:r>
            <a:r>
              <a:rPr lang="en-GB" dirty="0"/>
              <a:t> </a:t>
            </a:r>
            <a:r>
              <a:rPr lang="en-GB" dirty="0" err="1"/>
              <a:t>promessa</a:t>
            </a:r>
            <a:r>
              <a:rPr lang="en-GB" dirty="0"/>
              <a:t> </a:t>
            </a:r>
            <a:r>
              <a:rPr lang="en-GB" dirty="0" err="1"/>
              <a:t>dalla</a:t>
            </a:r>
            <a:r>
              <a:rPr lang="en-GB" dirty="0"/>
              <a:t> </a:t>
            </a:r>
            <a:r>
              <a:rPr lang="en-GB" dirty="0" err="1"/>
              <a:t>descrizione</a:t>
            </a:r>
            <a:r>
              <a:rPr lang="en-GB" dirty="0"/>
              <a:t> del device </a:t>
            </a:r>
            <a:r>
              <a:rPr lang="en-GB" dirty="0" err="1"/>
              <a:t>d’interesse</a:t>
            </a:r>
            <a:r>
              <a:rPr lang="en-GB" dirty="0"/>
              <a:t>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46203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9CDA-CA38-4BBC-7CB4-9C31F36E3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74082-B4C1-3056-C2F9-15CA8A797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 err="1">
                <a:solidFill>
                  <a:srgbClr val="9437FF"/>
                </a:solidFill>
              </a:rPr>
              <a:t>Cliente</a:t>
            </a:r>
            <a:r>
              <a:rPr lang="en-GB" dirty="0">
                <a:solidFill>
                  <a:srgbClr val="9437FF"/>
                </a:solidFill>
              </a:rPr>
              <a:t> (Michelle) </a:t>
            </a:r>
          </a:p>
          <a:p>
            <a:r>
              <a:rPr lang="en-GB" dirty="0" err="1"/>
              <a:t>Sono</a:t>
            </a:r>
            <a:r>
              <a:rPr lang="en-GB" dirty="0"/>
              <a:t> un </a:t>
            </a:r>
            <a:r>
              <a:rPr lang="en-GB" dirty="0" err="1"/>
              <a:t>appassionata</a:t>
            </a:r>
            <a:r>
              <a:rPr lang="en-GB" dirty="0"/>
              <a:t> del </a:t>
            </a:r>
            <a:r>
              <a:rPr lang="en-GB" dirty="0" err="1"/>
              <a:t>settore</a:t>
            </a:r>
            <a:r>
              <a:rPr lang="en-GB" dirty="0"/>
              <a:t> musicale ma </a:t>
            </a:r>
            <a:r>
              <a:rPr lang="en-GB" dirty="0" err="1"/>
              <a:t>spesso</a:t>
            </a:r>
            <a:r>
              <a:rPr lang="en-GB" dirty="0"/>
              <a:t> </a:t>
            </a:r>
            <a:r>
              <a:rPr lang="en-GB" dirty="0" err="1"/>
              <a:t>sul</a:t>
            </a:r>
            <a:r>
              <a:rPr lang="en-GB" dirty="0"/>
              <a:t> web ci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ritrova</a:t>
            </a:r>
            <a:r>
              <a:rPr lang="en-GB" dirty="0"/>
              <a:t> a dover </a:t>
            </a:r>
            <a:r>
              <a:rPr lang="en-GB" dirty="0" err="1"/>
              <a:t>navigare</a:t>
            </a:r>
            <a:r>
              <a:rPr lang="en-GB" dirty="0"/>
              <a:t> </a:t>
            </a:r>
            <a:r>
              <a:rPr lang="en-GB" dirty="0" err="1"/>
              <a:t>fra</a:t>
            </a:r>
            <a:r>
              <a:rPr lang="en-GB" dirty="0"/>
              <a:t> </a:t>
            </a:r>
            <a:r>
              <a:rPr lang="en-GB" dirty="0" err="1"/>
              <a:t>differenti</a:t>
            </a:r>
            <a:r>
              <a:rPr lang="en-GB" dirty="0"/>
              <a:t> distributor</a:t>
            </a:r>
            <a:r>
              <a:rPr lang="it-IT" dirty="0"/>
              <a:t>i soprattutto se si è alla ricerca di device specifici e appartenenti a diverse categorie.</a:t>
            </a:r>
            <a:br>
              <a:rPr lang="it-IT" dirty="0"/>
            </a:br>
            <a:r>
              <a:rPr lang="it-IT" dirty="0"/>
              <a:t>Gradirei, pertanto, la creazione di una piattaforma unica dove acquistare in maniera sicura device di ogni genere all’interno di questo settore, dai più commerciali a quelli più ricercati e professionali.</a:t>
            </a:r>
          </a:p>
          <a:p>
            <a:r>
              <a:rPr lang="it-IT" dirty="0"/>
              <a:t>Amo informarmi estensivamente delle caratteristiche del device a cui sono interessata prima di procedere con l’acquisto, al fine di non dover procedere con eventuali resi o restar delusa in seguito ad aspettative irreali. </a:t>
            </a:r>
            <a:r>
              <a:rPr lang="en-GB" dirty="0" err="1"/>
              <a:t>Sarebbe</a:t>
            </a:r>
            <a:r>
              <a:rPr lang="en-GB" dirty="0"/>
              <a:t> di </a:t>
            </a:r>
            <a:r>
              <a:rPr lang="en-GB" dirty="0" err="1"/>
              <a:t>grande</a:t>
            </a:r>
            <a:r>
              <a:rPr lang="en-GB" dirty="0"/>
              <a:t> </a:t>
            </a:r>
            <a:r>
              <a:rPr lang="en-GB" dirty="0" err="1"/>
              <a:t>utilità</a:t>
            </a:r>
            <a:r>
              <a:rPr lang="en-GB" dirty="0"/>
              <a:t> se il </a:t>
            </a:r>
            <a:r>
              <a:rPr lang="en-GB" dirty="0" err="1"/>
              <a:t>negozio</a:t>
            </a:r>
            <a:r>
              <a:rPr lang="en-GB" dirty="0"/>
              <a:t> </a:t>
            </a:r>
            <a:r>
              <a:rPr lang="en-GB" dirty="0" err="1"/>
              <a:t>stesso</a:t>
            </a:r>
            <a:r>
              <a:rPr lang="en-GB" dirty="0"/>
              <a:t> </a:t>
            </a:r>
            <a:r>
              <a:rPr lang="en-GB" dirty="0" err="1"/>
              <a:t>provvedesse</a:t>
            </a:r>
            <a:r>
              <a:rPr lang="en-GB" dirty="0"/>
              <a:t> </a:t>
            </a:r>
            <a:r>
              <a:rPr lang="en-GB" dirty="0" err="1"/>
              <a:t>automaticamente</a:t>
            </a:r>
            <a:r>
              <a:rPr lang="en-GB" dirty="0"/>
              <a:t> </a:t>
            </a:r>
            <a:r>
              <a:rPr lang="en-GB" dirty="0" err="1"/>
              <a:t>all’informare</a:t>
            </a:r>
            <a:r>
              <a:rPr lang="en-GB" dirty="0"/>
              <a:t> il </a:t>
            </a:r>
            <a:r>
              <a:rPr lang="en-GB" dirty="0" err="1"/>
              <a:t>cliente</a:t>
            </a:r>
            <a:r>
              <a:rPr lang="en-GB" dirty="0"/>
              <a:t> </a:t>
            </a:r>
            <a:r>
              <a:rPr lang="en-GB" dirty="0" err="1"/>
              <a:t>riguardo</a:t>
            </a:r>
            <a:r>
              <a:rPr lang="en-GB" dirty="0"/>
              <a:t> </a:t>
            </a:r>
            <a:r>
              <a:rPr lang="en-GB" dirty="0" err="1"/>
              <a:t>specifiche</a:t>
            </a:r>
            <a:r>
              <a:rPr lang="en-GB" dirty="0"/>
              <a:t> e </a:t>
            </a:r>
            <a:r>
              <a:rPr lang="en-GB" dirty="0" err="1"/>
              <a:t>funzionalità</a:t>
            </a:r>
            <a:r>
              <a:rPr lang="en-GB" dirty="0"/>
              <a:t>/</a:t>
            </a:r>
            <a:r>
              <a:rPr lang="en-GB" dirty="0" err="1"/>
              <a:t>compatibilità</a:t>
            </a:r>
            <a:r>
              <a:rPr lang="en-GB" dirty="0"/>
              <a:t> </a:t>
            </a:r>
            <a:r>
              <a:rPr lang="en-GB" dirty="0" err="1"/>
              <a:t>varie</a:t>
            </a:r>
            <a:r>
              <a:rPr lang="en-GB" dirty="0"/>
              <a:t> </a:t>
            </a:r>
            <a:r>
              <a:rPr lang="en-GB" dirty="0" err="1"/>
              <a:t>evitando</a:t>
            </a:r>
            <a:r>
              <a:rPr lang="en-GB" dirty="0"/>
              <a:t> </a:t>
            </a:r>
            <a:r>
              <a:rPr lang="en-GB" dirty="0" err="1"/>
              <a:t>all’utente</a:t>
            </a:r>
            <a:r>
              <a:rPr lang="en-GB" dirty="0"/>
              <a:t> </a:t>
            </a:r>
            <a:r>
              <a:rPr lang="en-GB" dirty="0" err="1"/>
              <a:t>eccessive</a:t>
            </a:r>
            <a:r>
              <a:rPr lang="en-GB" dirty="0"/>
              <a:t> </a:t>
            </a:r>
            <a:r>
              <a:rPr lang="en-GB" dirty="0" err="1"/>
              <a:t>ricerche</a:t>
            </a:r>
            <a:r>
              <a:rPr lang="en-GB" dirty="0"/>
              <a:t> a priori.</a:t>
            </a:r>
          </a:p>
          <a:p>
            <a:r>
              <a:rPr lang="en-GB" dirty="0"/>
              <a:t>Dopo aver </a:t>
            </a:r>
            <a:r>
              <a:rPr lang="en-GB" dirty="0" err="1"/>
              <a:t>scelto</a:t>
            </a:r>
            <a:r>
              <a:rPr lang="en-GB" dirty="0"/>
              <a:t> tutti </a:t>
            </a:r>
            <a:r>
              <a:rPr lang="en-GB" dirty="0" err="1"/>
              <a:t>i</a:t>
            </a:r>
            <a:r>
              <a:rPr lang="en-GB" dirty="0"/>
              <a:t> device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desidero</a:t>
            </a:r>
            <a:r>
              <a:rPr lang="en-GB" dirty="0"/>
              <a:t> </a:t>
            </a:r>
            <a:r>
              <a:rPr lang="en-GB" dirty="0" err="1"/>
              <a:t>acquistare</a:t>
            </a:r>
            <a:r>
              <a:rPr lang="en-GB" dirty="0"/>
              <a:t> (</a:t>
            </a:r>
            <a:r>
              <a:rPr lang="en-GB" dirty="0" err="1"/>
              <a:t>cercando</a:t>
            </a:r>
            <a:r>
              <a:rPr lang="en-GB" dirty="0"/>
              <a:t> di </a:t>
            </a:r>
            <a:r>
              <a:rPr lang="en-GB" dirty="0" err="1"/>
              <a:t>rimanere</a:t>
            </a:r>
            <a:r>
              <a:rPr lang="en-GB" dirty="0"/>
              <a:t> </a:t>
            </a:r>
            <a:r>
              <a:rPr lang="en-GB" dirty="0" err="1"/>
              <a:t>all’interno</a:t>
            </a:r>
            <a:r>
              <a:rPr lang="en-GB" dirty="0"/>
              <a:t> del </a:t>
            </a:r>
            <a:r>
              <a:rPr lang="en-GB" dirty="0" err="1"/>
              <a:t>mio</a:t>
            </a:r>
            <a:r>
              <a:rPr lang="en-GB" dirty="0"/>
              <a:t> budget a </a:t>
            </a:r>
            <a:r>
              <a:rPr lang="en-GB" dirty="0" err="1"/>
              <a:t>disposizione</a:t>
            </a:r>
            <a:r>
              <a:rPr lang="en-GB" dirty="0"/>
              <a:t>) mi </a:t>
            </a:r>
            <a:r>
              <a:rPr lang="en-GB" dirty="0" err="1"/>
              <a:t>avvio</a:t>
            </a:r>
            <a:r>
              <a:rPr lang="en-GB" dirty="0"/>
              <a:t> </a:t>
            </a:r>
            <a:r>
              <a:rPr lang="en-GB" dirty="0" err="1"/>
              <a:t>semplicemente</a:t>
            </a:r>
            <a:r>
              <a:rPr lang="en-GB" dirty="0"/>
              <a:t>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cassa</a:t>
            </a:r>
            <a:r>
              <a:rPr lang="en-GB" dirty="0"/>
              <a:t> col </a:t>
            </a:r>
            <a:r>
              <a:rPr lang="en-GB" dirty="0" err="1"/>
              <a:t>mio</a:t>
            </a:r>
            <a:r>
              <a:rPr lang="en-GB" dirty="0"/>
              <a:t> </a:t>
            </a:r>
            <a:r>
              <a:rPr lang="en-GB" dirty="0" err="1"/>
              <a:t>carrello</a:t>
            </a:r>
            <a:r>
              <a:rPr lang="en-GB" dirty="0"/>
              <a:t> ed </a:t>
            </a:r>
            <a:r>
              <a:rPr lang="en-GB" dirty="0" err="1"/>
              <a:t>effettuo</a:t>
            </a:r>
            <a:r>
              <a:rPr lang="en-GB" dirty="0"/>
              <a:t> il </a:t>
            </a:r>
            <a:r>
              <a:rPr lang="en-GB" dirty="0" err="1"/>
              <a:t>pagamento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miei</a:t>
            </a:r>
            <a:r>
              <a:rPr lang="en-GB" dirty="0"/>
              <a:t> </a:t>
            </a:r>
            <a:r>
              <a:rPr lang="en-GB" dirty="0" err="1"/>
              <a:t>acquisti</a:t>
            </a:r>
            <a:r>
              <a:rPr lang="en-GB" dirty="0"/>
              <a:t>. </a:t>
            </a:r>
          </a:p>
          <a:p>
            <a:r>
              <a:rPr lang="en-GB" dirty="0" err="1"/>
              <a:t>Solitamente</a:t>
            </a:r>
            <a:r>
              <a:rPr lang="en-GB" dirty="0"/>
              <a:t> </a:t>
            </a:r>
            <a:r>
              <a:rPr lang="en-GB" dirty="0" err="1"/>
              <a:t>amo</a:t>
            </a:r>
            <a:r>
              <a:rPr lang="en-GB" dirty="0"/>
              <a:t> </a:t>
            </a:r>
            <a:r>
              <a:rPr lang="en-GB" dirty="0" err="1"/>
              <a:t>recensire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device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ho</a:t>
            </a:r>
            <a:r>
              <a:rPr lang="en-GB" dirty="0"/>
              <a:t> </a:t>
            </a:r>
            <a:r>
              <a:rPr lang="en-GB" dirty="0" err="1"/>
              <a:t>acquistato</a:t>
            </a:r>
            <a:r>
              <a:rPr lang="en-GB" dirty="0"/>
              <a:t> </a:t>
            </a:r>
            <a:r>
              <a:rPr lang="en-GB" dirty="0" err="1"/>
              <a:t>così</a:t>
            </a:r>
            <a:r>
              <a:rPr lang="en-GB" dirty="0"/>
              <a:t> da </a:t>
            </a:r>
            <a:r>
              <a:rPr lang="en-GB" dirty="0" err="1"/>
              <a:t>semplificare</a:t>
            </a:r>
            <a:r>
              <a:rPr lang="en-GB" dirty="0"/>
              <a:t> la </a:t>
            </a:r>
            <a:r>
              <a:rPr lang="en-GB" dirty="0" err="1"/>
              <a:t>scelta</a:t>
            </a:r>
            <a:r>
              <a:rPr lang="en-GB" dirty="0"/>
              <a:t> per </a:t>
            </a:r>
            <a:r>
              <a:rPr lang="en-GB" dirty="0" err="1"/>
              <a:t>altri</a:t>
            </a:r>
            <a:r>
              <a:rPr lang="en-GB" dirty="0"/>
              <a:t> </a:t>
            </a:r>
            <a:r>
              <a:rPr lang="en-GB" dirty="0" err="1"/>
              <a:t>utenti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valuteranno</a:t>
            </a:r>
            <a:r>
              <a:rPr lang="en-GB" dirty="0"/>
              <a:t> </a:t>
            </a:r>
            <a:r>
              <a:rPr lang="en-GB" dirty="0" err="1"/>
              <a:t>l’acquisto</a:t>
            </a:r>
            <a:r>
              <a:rPr lang="en-GB" dirty="0"/>
              <a:t> </a:t>
            </a:r>
            <a:r>
              <a:rPr lang="en-GB" dirty="0" err="1"/>
              <a:t>dello</a:t>
            </a:r>
            <a:r>
              <a:rPr lang="en-GB" dirty="0"/>
              <a:t> </a:t>
            </a:r>
            <a:r>
              <a:rPr lang="en-GB" dirty="0" err="1"/>
              <a:t>stesso</a:t>
            </a:r>
            <a:r>
              <a:rPr lang="en-GB" dirty="0"/>
              <a:t> </a:t>
            </a:r>
            <a:r>
              <a:rPr lang="en-GB" dirty="0" err="1"/>
              <a:t>dispositivo</a:t>
            </a:r>
            <a:r>
              <a:rPr lang="en-GB" dirty="0"/>
              <a:t> in </a:t>
            </a:r>
            <a:r>
              <a:rPr lang="en-GB" dirty="0" err="1"/>
              <a:t>seguito</a:t>
            </a:r>
            <a:r>
              <a:rPr lang="en-GB" dirty="0"/>
              <a:t>, </a:t>
            </a:r>
            <a:r>
              <a:rPr lang="en-GB" dirty="0" err="1"/>
              <a:t>dato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spesso</a:t>
            </a:r>
            <a:r>
              <a:rPr lang="en-GB" dirty="0"/>
              <a:t> le </a:t>
            </a:r>
            <a:r>
              <a:rPr lang="en-GB" dirty="0" err="1"/>
              <a:t>recensioni</a:t>
            </a:r>
            <a:r>
              <a:rPr lang="en-GB" dirty="0"/>
              <a:t> </a:t>
            </a:r>
            <a:r>
              <a:rPr lang="en-GB" dirty="0" err="1"/>
              <a:t>suggeriscono</a:t>
            </a:r>
            <a:r>
              <a:rPr lang="en-GB" dirty="0"/>
              <a:t> </a:t>
            </a:r>
            <a:r>
              <a:rPr lang="en-GB" dirty="0" err="1"/>
              <a:t>qualche</a:t>
            </a:r>
            <a:r>
              <a:rPr lang="en-GB" dirty="0"/>
              <a:t> input </a:t>
            </a:r>
            <a:r>
              <a:rPr lang="en-GB" dirty="0" err="1"/>
              <a:t>aggiuntivo</a:t>
            </a:r>
            <a:r>
              <a:rPr lang="en-GB" dirty="0"/>
              <a:t> rispetto </a:t>
            </a:r>
            <a:r>
              <a:rPr lang="en-GB" dirty="0" err="1"/>
              <a:t>alla</a:t>
            </a:r>
            <a:r>
              <a:rPr lang="en-GB" dirty="0"/>
              <a:t> semplice </a:t>
            </a:r>
            <a:r>
              <a:rPr lang="en-GB" dirty="0" err="1"/>
              <a:t>descrizione</a:t>
            </a:r>
            <a:r>
              <a:rPr lang="en-GB" dirty="0"/>
              <a:t> </a:t>
            </a:r>
            <a:r>
              <a:rPr lang="en-GB" dirty="0" err="1"/>
              <a:t>riportata</a:t>
            </a:r>
            <a:r>
              <a:rPr lang="en-GB" dirty="0"/>
              <a:t> dal </a:t>
            </a:r>
            <a:r>
              <a:rPr lang="en-GB" dirty="0" err="1"/>
              <a:t>negozio</a:t>
            </a:r>
            <a:r>
              <a:rPr lang="en-GB" dirty="0"/>
              <a:t>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53871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8CC16-D754-2AA8-60D2-44DF34AF6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Use </a:t>
            </a:r>
            <a:r>
              <a:rPr lang="it-IT" dirty="0" err="1"/>
              <a:t>cases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8B452-5CA9-8A4B-4C84-336AFFDFA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10058400" cy="3166443"/>
          </a:xfrm>
        </p:spPr>
        <p:txBody>
          <a:bodyPr>
            <a:normAutofit fontScale="92500" lnSpcReduction="20000"/>
          </a:bodyPr>
          <a:lstStyle/>
          <a:p>
            <a:pPr>
              <a:buClr>
                <a:srgbClr val="9437FF"/>
              </a:buClr>
              <a:buFont typeface="Wingdings" pitchFamily="2" charset="2"/>
              <a:buChar char="§"/>
            </a:pPr>
            <a:r>
              <a:rPr lang="it-IT" dirty="0"/>
              <a:t>Gestione giacenze: gestisce le rimanenze e le eventuali modifiche di prezzo sui device esposti.</a:t>
            </a:r>
          </a:p>
          <a:p>
            <a:pPr>
              <a:buClr>
                <a:srgbClr val="9437FF"/>
              </a:buClr>
              <a:buFont typeface="Wingdings" pitchFamily="2" charset="2"/>
              <a:buChar char="§"/>
            </a:pPr>
            <a:r>
              <a:rPr lang="it-IT" dirty="0"/>
              <a:t>Gestione ordini: l’amministratore deve poter vedere lo stato degli ordini in corso e terminati ed eventualmente apportare modifiche al fine di completare correttamente l’ordine richiesto senza ritardi/errori.</a:t>
            </a:r>
          </a:p>
          <a:p>
            <a:pPr>
              <a:buClr>
                <a:srgbClr val="9437FF"/>
              </a:buClr>
              <a:buFont typeface="Wingdings" pitchFamily="2" charset="2"/>
              <a:buChar char="§"/>
            </a:pPr>
            <a:r>
              <a:rPr lang="it-IT" dirty="0"/>
              <a:t>Gestione catalogo: gestisce l’elenco dei device esposti in vendita rimuovendo quelli obsoleti e aggiungendo gli ultimi arrivi.</a:t>
            </a:r>
          </a:p>
          <a:p>
            <a:pPr>
              <a:buClr>
                <a:srgbClr val="9437FF"/>
              </a:buClr>
              <a:buFont typeface="Wingdings" pitchFamily="2" charset="2"/>
              <a:buChar char="§"/>
            </a:pPr>
            <a:r>
              <a:rPr lang="it-IT" dirty="0"/>
              <a:t>Gestione device: l’amministratore deve poter inserire/aggiornare tutti i dettagli (descrizione info, specifiche, compatibilità) del device da aggiungere nel catalogo.</a:t>
            </a:r>
          </a:p>
          <a:p>
            <a:r>
              <a:rPr lang="it-IT" dirty="0"/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960B0F-554C-C7C0-9880-91D730BB6044}"/>
              </a:ext>
            </a:extLst>
          </p:cNvPr>
          <p:cNvSpPr/>
          <p:nvPr/>
        </p:nvSpPr>
        <p:spPr>
          <a:xfrm>
            <a:off x="5068711" y="5131080"/>
            <a:ext cx="2054578" cy="414867"/>
          </a:xfrm>
          <a:prstGeom prst="rect">
            <a:avLst/>
          </a:prstGeom>
          <a:solidFill>
            <a:srgbClr val="9437FF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Amministratore</a:t>
            </a:r>
          </a:p>
        </p:txBody>
      </p:sp>
    </p:spTree>
    <p:extLst>
      <p:ext uri="{BB962C8B-B14F-4D97-AF65-F5344CB8AC3E}">
        <p14:creationId xmlns:p14="http://schemas.microsoft.com/office/powerpoint/2010/main" val="208809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13766-808E-462D-5149-093BC46C0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Use </a:t>
            </a:r>
            <a:r>
              <a:rPr lang="it-IT" dirty="0" err="1"/>
              <a:t>cases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5EEC7-086B-034E-5E87-A7D938F9C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158" y="2108202"/>
            <a:ext cx="9952522" cy="3291571"/>
          </a:xfrm>
        </p:spPr>
        <p:txBody>
          <a:bodyPr>
            <a:normAutofit fontScale="92500"/>
          </a:bodyPr>
          <a:lstStyle/>
          <a:p>
            <a:pPr>
              <a:buClr>
                <a:srgbClr val="9437FF"/>
              </a:buClr>
              <a:buFont typeface="Wingdings" pitchFamily="2" charset="2"/>
              <a:buChar char="§"/>
            </a:pPr>
            <a:r>
              <a:rPr lang="en-GB" dirty="0" err="1"/>
              <a:t>Effettua</a:t>
            </a:r>
            <a:r>
              <a:rPr lang="en-GB" dirty="0"/>
              <a:t> </a:t>
            </a:r>
            <a:r>
              <a:rPr lang="en-GB" dirty="0" err="1"/>
              <a:t>ordine</a:t>
            </a:r>
            <a:r>
              <a:rPr lang="en-GB" dirty="0"/>
              <a:t>: </a:t>
            </a:r>
            <a:r>
              <a:rPr lang="en-GB" dirty="0" err="1"/>
              <a:t>Registra</a:t>
            </a:r>
            <a:r>
              <a:rPr lang="en-GB" dirty="0"/>
              <a:t> un </a:t>
            </a:r>
            <a:r>
              <a:rPr lang="en-GB" dirty="0" err="1"/>
              <a:t>ordine</a:t>
            </a:r>
            <a:r>
              <a:rPr lang="en-GB" dirty="0"/>
              <a:t> </a:t>
            </a:r>
            <a:r>
              <a:rPr lang="en-GB" dirty="0" err="1"/>
              <a:t>aggiungendo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device dal </a:t>
            </a:r>
            <a:r>
              <a:rPr lang="en-GB" dirty="0" err="1"/>
              <a:t>catalogo</a:t>
            </a:r>
            <a:r>
              <a:rPr lang="en-GB" dirty="0"/>
              <a:t>, </a:t>
            </a:r>
            <a:r>
              <a:rPr lang="en-GB" dirty="0" err="1"/>
              <a:t>eventualmente</a:t>
            </a:r>
            <a:r>
              <a:rPr lang="en-GB" dirty="0"/>
              <a:t> </a:t>
            </a:r>
            <a:r>
              <a:rPr lang="en-GB" dirty="0" err="1"/>
              <a:t>leggendo</a:t>
            </a:r>
            <a:r>
              <a:rPr lang="en-GB" dirty="0"/>
              <a:t> le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disponibili</a:t>
            </a:r>
            <a:r>
              <a:rPr lang="en-GB" dirty="0"/>
              <a:t> in </a:t>
            </a:r>
            <a:r>
              <a:rPr lang="en-GB" dirty="0" err="1"/>
              <a:t>descrizione</a:t>
            </a:r>
            <a:r>
              <a:rPr lang="en-GB" dirty="0"/>
              <a:t>, </a:t>
            </a:r>
            <a:r>
              <a:rPr lang="en-GB" dirty="0" err="1"/>
              <a:t>selezionando</a:t>
            </a:r>
            <a:r>
              <a:rPr lang="en-GB" dirty="0"/>
              <a:t> </a:t>
            </a:r>
            <a:r>
              <a:rPr lang="en-GB" dirty="0" err="1"/>
              <a:t>una</a:t>
            </a:r>
            <a:r>
              <a:rPr lang="en-GB" dirty="0"/>
              <a:t> </a:t>
            </a:r>
            <a:r>
              <a:rPr lang="en-GB" dirty="0" err="1"/>
              <a:t>quantita</a:t>
            </a:r>
            <a:r>
              <a:rPr lang="en-GB" dirty="0"/>
              <a:t>̀ a piacere per </a:t>
            </a:r>
            <a:r>
              <a:rPr lang="en-GB" dirty="0" err="1"/>
              <a:t>ogni</a:t>
            </a:r>
            <a:r>
              <a:rPr lang="en-GB" dirty="0"/>
              <a:t> </a:t>
            </a:r>
            <a:r>
              <a:rPr lang="en-GB" dirty="0" err="1"/>
              <a:t>oggetto</a:t>
            </a:r>
            <a:r>
              <a:rPr lang="en-GB" dirty="0"/>
              <a:t>. </a:t>
            </a:r>
            <a:r>
              <a:rPr lang="en-GB" dirty="0" err="1"/>
              <a:t>Infine</a:t>
            </a:r>
            <a:r>
              <a:rPr lang="en-GB" dirty="0"/>
              <a:t> </a:t>
            </a:r>
            <a:r>
              <a:rPr lang="en-GB" dirty="0" err="1"/>
              <a:t>l’utente</a:t>
            </a:r>
            <a:r>
              <a:rPr lang="en-GB" dirty="0"/>
              <a:t> </a:t>
            </a:r>
            <a:r>
              <a:rPr lang="en-GB" dirty="0" err="1"/>
              <a:t>potra</a:t>
            </a:r>
            <a:r>
              <a:rPr lang="en-GB" dirty="0"/>
              <a:t>̀ </a:t>
            </a:r>
            <a:r>
              <a:rPr lang="en-GB" dirty="0" err="1"/>
              <a:t>visualizzare</a:t>
            </a:r>
            <a:r>
              <a:rPr lang="en-GB" dirty="0"/>
              <a:t> il </a:t>
            </a:r>
            <a:r>
              <a:rPr lang="en-GB" dirty="0" err="1"/>
              <a:t>costo</a:t>
            </a:r>
            <a:r>
              <a:rPr lang="en-GB" dirty="0"/>
              <a:t> </a:t>
            </a:r>
            <a:r>
              <a:rPr lang="en-GB" dirty="0" err="1"/>
              <a:t>totale</a:t>
            </a:r>
            <a:r>
              <a:rPr lang="en-GB" dirty="0"/>
              <a:t> del </a:t>
            </a:r>
            <a:r>
              <a:rPr lang="en-GB" dirty="0" err="1"/>
              <a:t>suo</a:t>
            </a:r>
            <a:r>
              <a:rPr lang="en-GB" dirty="0"/>
              <a:t> </a:t>
            </a:r>
            <a:r>
              <a:rPr lang="en-GB" dirty="0" err="1"/>
              <a:t>ordine</a:t>
            </a:r>
            <a:r>
              <a:rPr lang="en-GB" dirty="0"/>
              <a:t>, </a:t>
            </a:r>
            <a:r>
              <a:rPr lang="en-GB" dirty="0" err="1"/>
              <a:t>derivante</a:t>
            </a:r>
            <a:r>
              <a:rPr lang="en-GB" dirty="0"/>
              <a:t> </a:t>
            </a:r>
            <a:r>
              <a:rPr lang="en-GB" dirty="0" err="1"/>
              <a:t>dalla</a:t>
            </a:r>
            <a:r>
              <a:rPr lang="en-GB" dirty="0"/>
              <a:t> somma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prezzi</a:t>
            </a:r>
            <a:r>
              <a:rPr lang="en-GB" dirty="0"/>
              <a:t> associate ai </a:t>
            </a:r>
            <a:r>
              <a:rPr lang="en-GB" dirty="0" err="1"/>
              <a:t>vari</a:t>
            </a:r>
            <a:r>
              <a:rPr lang="en-GB" dirty="0"/>
              <a:t> device </a:t>
            </a:r>
            <a:r>
              <a:rPr lang="en-GB" dirty="0" err="1"/>
              <a:t>selezionati</a:t>
            </a:r>
            <a:r>
              <a:rPr lang="en-GB" dirty="0"/>
              <a:t>. </a:t>
            </a:r>
          </a:p>
          <a:p>
            <a:pPr>
              <a:buClr>
                <a:srgbClr val="9437FF"/>
              </a:buClr>
              <a:buFont typeface="Wingdings" pitchFamily="2" charset="2"/>
              <a:buChar char="§"/>
            </a:pPr>
            <a:r>
              <a:rPr lang="en-GB" dirty="0" err="1"/>
              <a:t>Visualizza</a:t>
            </a:r>
            <a:r>
              <a:rPr lang="en-GB" dirty="0"/>
              <a:t> device: </a:t>
            </a:r>
            <a:r>
              <a:rPr lang="en-GB" dirty="0" err="1"/>
              <a:t>l’utente</a:t>
            </a:r>
            <a:r>
              <a:rPr lang="en-GB" dirty="0"/>
              <a:t> </a:t>
            </a:r>
            <a:r>
              <a:rPr lang="en-GB" dirty="0" err="1"/>
              <a:t>puo</a:t>
            </a:r>
            <a:r>
              <a:rPr lang="en-GB" dirty="0"/>
              <a:t>̀ </a:t>
            </a:r>
            <a:r>
              <a:rPr lang="en-GB" dirty="0" err="1"/>
              <a:t>visualizzare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device </a:t>
            </a:r>
            <a:r>
              <a:rPr lang="en-GB" dirty="0" err="1"/>
              <a:t>filtrandoli</a:t>
            </a:r>
            <a:r>
              <a:rPr lang="en-GB" dirty="0"/>
              <a:t> in base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categoria</a:t>
            </a:r>
            <a:r>
              <a:rPr lang="en-GB" dirty="0"/>
              <a:t> </a:t>
            </a:r>
            <a:r>
              <a:rPr lang="en-GB" dirty="0" err="1"/>
              <a:t>selezionata</a:t>
            </a:r>
            <a:r>
              <a:rPr lang="en-GB" dirty="0"/>
              <a:t> e la fascia di </a:t>
            </a:r>
            <a:r>
              <a:rPr lang="en-GB" dirty="0" err="1"/>
              <a:t>prezzo</a:t>
            </a:r>
            <a:r>
              <a:rPr lang="en-GB" dirty="0"/>
              <a:t> desiderata. </a:t>
            </a:r>
            <a:r>
              <a:rPr lang="en-GB" dirty="0" err="1"/>
              <a:t>Inoltre</a:t>
            </a:r>
            <a:r>
              <a:rPr lang="en-GB" dirty="0"/>
              <a:t> </a:t>
            </a:r>
            <a:r>
              <a:rPr lang="en-GB" dirty="0" err="1"/>
              <a:t>potra</a:t>
            </a:r>
            <a:r>
              <a:rPr lang="en-GB" dirty="0"/>
              <a:t>̀ </a:t>
            </a:r>
            <a:r>
              <a:rPr lang="en-GB" dirty="0" err="1"/>
              <a:t>decidere</a:t>
            </a:r>
            <a:r>
              <a:rPr lang="en-GB" dirty="0"/>
              <a:t> se </a:t>
            </a:r>
            <a:r>
              <a:rPr lang="en-GB" dirty="0" err="1"/>
              <a:t>visualizzare</a:t>
            </a:r>
            <a:r>
              <a:rPr lang="en-GB" dirty="0"/>
              <a:t> solo device </a:t>
            </a:r>
            <a:r>
              <a:rPr lang="en-GB" dirty="0" err="1"/>
              <a:t>nuovi</a:t>
            </a:r>
            <a:r>
              <a:rPr lang="en-GB" dirty="0"/>
              <a:t> o </a:t>
            </a:r>
            <a:r>
              <a:rPr lang="en-GB" dirty="0" err="1"/>
              <a:t>anche</a:t>
            </a:r>
            <a:r>
              <a:rPr lang="en-GB" dirty="0"/>
              <a:t> </a:t>
            </a:r>
            <a:r>
              <a:rPr lang="en-GB" dirty="0" err="1"/>
              <a:t>ricondizionati</a:t>
            </a:r>
            <a:r>
              <a:rPr lang="en-GB" dirty="0"/>
              <a:t> o in base al </a:t>
            </a:r>
            <a:r>
              <a:rPr lang="en-GB" dirty="0" err="1"/>
              <a:t>punteggio</a:t>
            </a:r>
            <a:r>
              <a:rPr lang="en-GB" dirty="0"/>
              <a:t> di </a:t>
            </a:r>
            <a:r>
              <a:rPr lang="en-GB" dirty="0" err="1"/>
              <a:t>recensione</a:t>
            </a:r>
            <a:r>
              <a:rPr lang="en-GB" dirty="0"/>
              <a:t> medio </a:t>
            </a:r>
            <a:r>
              <a:rPr lang="en-GB" dirty="0" err="1"/>
              <a:t>degli</a:t>
            </a:r>
            <a:r>
              <a:rPr lang="en-GB" dirty="0"/>
              <a:t> </a:t>
            </a:r>
            <a:r>
              <a:rPr lang="en-GB" dirty="0" err="1"/>
              <a:t>altri</a:t>
            </a:r>
            <a:r>
              <a:rPr lang="en-GB" dirty="0"/>
              <a:t> </a:t>
            </a:r>
            <a:r>
              <a:rPr lang="en-GB" dirty="0" err="1"/>
              <a:t>utenti</a:t>
            </a:r>
            <a:r>
              <a:rPr lang="en-GB" dirty="0"/>
              <a:t>. </a:t>
            </a:r>
          </a:p>
          <a:p>
            <a:pPr>
              <a:buClr>
                <a:srgbClr val="9437FF"/>
              </a:buClr>
              <a:buFont typeface="Wingdings" pitchFamily="2" charset="2"/>
              <a:buChar char="§"/>
            </a:pPr>
            <a:r>
              <a:rPr lang="en-GB" dirty="0" err="1"/>
              <a:t>Paga</a:t>
            </a:r>
            <a:r>
              <a:rPr lang="en-GB" dirty="0"/>
              <a:t> </a:t>
            </a:r>
            <a:r>
              <a:rPr lang="en-GB" dirty="0" err="1"/>
              <a:t>ordine</a:t>
            </a:r>
            <a:r>
              <a:rPr lang="en-GB" dirty="0"/>
              <a:t>: </a:t>
            </a:r>
            <a:r>
              <a:rPr lang="en-GB" dirty="0" err="1"/>
              <a:t>l’utente</a:t>
            </a:r>
            <a:r>
              <a:rPr lang="en-GB" dirty="0"/>
              <a:t> </a:t>
            </a:r>
            <a:r>
              <a:rPr lang="en-GB" dirty="0" err="1"/>
              <a:t>puo</a:t>
            </a:r>
            <a:r>
              <a:rPr lang="en-GB" dirty="0"/>
              <a:t>̀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ulteriormente</a:t>
            </a:r>
            <a:r>
              <a:rPr lang="en-GB" dirty="0"/>
              <a:t> </a:t>
            </a:r>
            <a:r>
              <a:rPr lang="en-GB" dirty="0" err="1"/>
              <a:t>quantita</a:t>
            </a:r>
            <a:r>
              <a:rPr lang="en-GB" dirty="0"/>
              <a:t>̀ e device </a:t>
            </a:r>
            <a:r>
              <a:rPr lang="en-GB" dirty="0" err="1"/>
              <a:t>selezionati</a:t>
            </a:r>
            <a:r>
              <a:rPr lang="en-GB" dirty="0"/>
              <a:t>, </a:t>
            </a:r>
            <a:r>
              <a:rPr lang="en-GB" dirty="0" err="1"/>
              <a:t>infine</a:t>
            </a:r>
            <a:r>
              <a:rPr lang="en-GB" dirty="0"/>
              <a:t> </a:t>
            </a:r>
            <a:r>
              <a:rPr lang="en-GB" dirty="0" err="1"/>
              <a:t>potra</a:t>
            </a:r>
            <a:r>
              <a:rPr lang="en-GB" dirty="0"/>
              <a:t>̀ </a:t>
            </a:r>
            <a:r>
              <a:rPr lang="en-GB" dirty="0" err="1"/>
              <a:t>concludere</a:t>
            </a:r>
            <a:r>
              <a:rPr lang="en-GB" dirty="0"/>
              <a:t> </a:t>
            </a:r>
            <a:r>
              <a:rPr lang="en-GB" dirty="0" err="1"/>
              <a:t>l’ordine</a:t>
            </a:r>
            <a:r>
              <a:rPr lang="en-GB" dirty="0"/>
              <a:t> </a:t>
            </a:r>
            <a:r>
              <a:rPr lang="en-GB" dirty="0" err="1"/>
              <a:t>effettuando</a:t>
            </a:r>
            <a:r>
              <a:rPr lang="en-GB" dirty="0"/>
              <a:t> un </a:t>
            </a:r>
            <a:r>
              <a:rPr lang="en-GB" dirty="0" err="1"/>
              <a:t>pagamento</a:t>
            </a:r>
            <a:r>
              <a:rPr lang="en-GB" dirty="0"/>
              <a:t> </a:t>
            </a:r>
            <a:r>
              <a:rPr lang="en-GB" dirty="0" err="1"/>
              <a:t>nella</a:t>
            </a:r>
            <a:r>
              <a:rPr lang="en-GB" dirty="0"/>
              <a:t> </a:t>
            </a:r>
            <a:r>
              <a:rPr lang="en-GB" dirty="0" err="1"/>
              <a:t>modalita</a:t>
            </a:r>
            <a:r>
              <a:rPr lang="en-GB" dirty="0"/>
              <a:t>̀ desiderata e </a:t>
            </a:r>
            <a:r>
              <a:rPr lang="en-GB" dirty="0" err="1"/>
              <a:t>all’indirizzo</a:t>
            </a:r>
            <a:r>
              <a:rPr lang="en-GB" dirty="0"/>
              <a:t> di </a:t>
            </a:r>
            <a:r>
              <a:rPr lang="en-GB" dirty="0" err="1"/>
              <a:t>spedizione</a:t>
            </a:r>
            <a:r>
              <a:rPr lang="en-GB" dirty="0"/>
              <a:t> </a:t>
            </a:r>
            <a:r>
              <a:rPr lang="en-GB" dirty="0" err="1"/>
              <a:t>indicato</a:t>
            </a:r>
            <a:r>
              <a:rPr lang="en-GB" dirty="0"/>
              <a:t>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C279E6-16A9-1BC8-15E2-407ADE8BFCA5}"/>
              </a:ext>
            </a:extLst>
          </p:cNvPr>
          <p:cNvSpPr/>
          <p:nvPr/>
        </p:nvSpPr>
        <p:spPr>
          <a:xfrm>
            <a:off x="5068711" y="5790069"/>
            <a:ext cx="2054578" cy="414867"/>
          </a:xfrm>
          <a:prstGeom prst="rect">
            <a:avLst/>
          </a:prstGeom>
          <a:solidFill>
            <a:srgbClr val="FFC000"/>
          </a:solidFill>
          <a:ln>
            <a:solidFill>
              <a:srgbClr val="943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Utente</a:t>
            </a:r>
          </a:p>
        </p:txBody>
      </p:sp>
    </p:spTree>
    <p:extLst>
      <p:ext uri="{BB962C8B-B14F-4D97-AF65-F5344CB8AC3E}">
        <p14:creationId xmlns:p14="http://schemas.microsoft.com/office/powerpoint/2010/main" val="781075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3FCB3-7FB1-6730-251E-CB973891E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Scenario: Effettua ordine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B0D13-C854-DFC4-1391-FD8F2045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749" y="1930085"/>
            <a:ext cx="4445565" cy="4037324"/>
          </a:xfrm>
        </p:spPr>
        <p:txBody>
          <a:bodyPr>
            <a:normAutofit/>
          </a:bodyPr>
          <a:lstStyle/>
          <a:p>
            <a:r>
              <a:rPr lang="it-IT" sz="1200" dirty="0"/>
              <a:t>Informazioni generali:</a:t>
            </a:r>
          </a:p>
          <a:p>
            <a:r>
              <a:rPr lang="it-IT" sz="1050" dirty="0"/>
              <a:t>- Portata: Sistema</a:t>
            </a:r>
          </a:p>
          <a:p>
            <a:r>
              <a:rPr lang="it-IT" sz="1050" dirty="0"/>
              <a:t>- Livello: Obiettivo utente</a:t>
            </a:r>
          </a:p>
          <a:p>
            <a:r>
              <a:rPr lang="it-IT" sz="1050" dirty="0"/>
              <a:t>- Attore primario: Utente</a:t>
            </a:r>
          </a:p>
          <a:p>
            <a:r>
              <a:rPr lang="it-IT" sz="1050" dirty="0"/>
              <a:t>- Parti interessate: Utente, amministratore</a:t>
            </a:r>
          </a:p>
          <a:p>
            <a:r>
              <a:rPr lang="it-IT" sz="1050" dirty="0"/>
              <a:t>- Pre-condizioni: L’utente deve risultare come registrato</a:t>
            </a:r>
          </a:p>
          <a:p>
            <a:r>
              <a:rPr lang="it-IT" sz="1050" dirty="0"/>
              <a:t>- Garanzie di successo o post-condizioni: L’ordine è registrato e visualizzabile con successo. </a:t>
            </a:r>
          </a:p>
          <a:p>
            <a:endParaRPr lang="it-IT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F745D7-F992-C484-5020-9578FA2AEA11}"/>
              </a:ext>
            </a:extLst>
          </p:cNvPr>
          <p:cNvSpPr txBox="1"/>
          <p:nvPr/>
        </p:nvSpPr>
        <p:spPr>
          <a:xfrm>
            <a:off x="689749" y="4955058"/>
            <a:ext cx="1761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Estensioni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48A786-BD0F-4883-C7C2-A204ADC2A08F}"/>
              </a:ext>
            </a:extLst>
          </p:cNvPr>
          <p:cNvSpPr txBox="1"/>
          <p:nvPr/>
        </p:nvSpPr>
        <p:spPr>
          <a:xfrm>
            <a:off x="8201574" y="2227502"/>
            <a:ext cx="37366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Scenario principale di successo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E6D8B6E-D158-177D-C14E-D2D99958E7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8341295"/>
              </p:ext>
            </p:extLst>
          </p:nvPr>
        </p:nvGraphicFramePr>
        <p:xfrm>
          <a:off x="6810884" y="2614409"/>
          <a:ext cx="5260623" cy="3416625"/>
        </p:xfrm>
        <a:graphic>
          <a:graphicData uri="http://schemas.openxmlformats.org/drawingml/2006/table">
            <a:tbl>
              <a:tblPr/>
              <a:tblGrid>
                <a:gridCol w="1753541">
                  <a:extLst>
                    <a:ext uri="{9D8B030D-6E8A-4147-A177-3AD203B41FA5}">
                      <a16:colId xmlns:a16="http://schemas.microsoft.com/office/drawing/2014/main" val="3346441142"/>
                    </a:ext>
                  </a:extLst>
                </a:gridCol>
                <a:gridCol w="1753541">
                  <a:extLst>
                    <a:ext uri="{9D8B030D-6E8A-4147-A177-3AD203B41FA5}">
                      <a16:colId xmlns:a16="http://schemas.microsoft.com/office/drawing/2014/main" val="3768862879"/>
                    </a:ext>
                  </a:extLst>
                </a:gridCol>
                <a:gridCol w="1753541">
                  <a:extLst>
                    <a:ext uri="{9D8B030D-6E8A-4147-A177-3AD203B41FA5}">
                      <a16:colId xmlns:a16="http://schemas.microsoft.com/office/drawing/2014/main" val="988438229"/>
                    </a:ext>
                  </a:extLst>
                </a:gridCol>
              </a:tblGrid>
              <a:tr h="247329">
                <a:tc>
                  <a:txBody>
                    <a:bodyPr/>
                    <a:lstStyle/>
                    <a:p>
                      <a:r>
                        <a:rPr lang="en-IT" sz="11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# </a:t>
                      </a:r>
                      <a:endParaRPr lang="en-IT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 err="1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Attore</a:t>
                      </a:r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Sistema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241350"/>
                  </a:ext>
                </a:extLst>
              </a:tr>
              <a:tr h="320074">
                <a:tc>
                  <a:txBody>
                    <a:bodyPr/>
                    <a:lstStyle/>
                    <a:p>
                      <a:r>
                        <a:rPr lang="en-IT" sz="800" dirty="0">
                          <a:effectLst/>
                          <a:latin typeface="Roboto" panose="02000000000000000000" pitchFamily="2" charset="0"/>
                        </a:rPr>
                        <a:t>1 </a:t>
                      </a:r>
                      <a:endParaRPr lang="en-IT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Visualizza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l’elenco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dei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device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Fornisce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l’elenco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dei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device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disponibili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sul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catalogo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366911"/>
                  </a:ext>
                </a:extLst>
              </a:tr>
              <a:tr h="320074">
                <a:tc>
                  <a:txBody>
                    <a:bodyPr/>
                    <a:lstStyle/>
                    <a:p>
                      <a:r>
                        <a:rPr lang="en-IT" sz="800" dirty="0">
                          <a:effectLst/>
                          <a:latin typeface="Roboto" panose="02000000000000000000" pitchFamily="2" charset="0"/>
                        </a:rPr>
                        <a:t>2 </a:t>
                      </a:r>
                      <a:endParaRPr lang="en-IT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Seleziona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un device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dall’elenco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576999"/>
                  </a:ext>
                </a:extLst>
              </a:tr>
              <a:tr h="349171">
                <a:tc>
                  <a:txBody>
                    <a:bodyPr/>
                    <a:lstStyle/>
                    <a:p>
                      <a:r>
                        <a:rPr lang="en-IT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3</a:t>
                      </a:r>
                      <a:endParaRPr lang="en-IT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Opzionalmente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, consulta la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descrizione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del device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selezionato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Fornisce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una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descrizione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con le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informazioni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sul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device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4966"/>
                  </a:ext>
                </a:extLst>
              </a:tr>
              <a:tr h="552854">
                <a:tc>
                  <a:txBody>
                    <a:bodyPr/>
                    <a:lstStyle/>
                    <a:p>
                      <a:r>
                        <a:rPr lang="en-IT" sz="800" dirty="0">
                          <a:effectLst/>
                          <a:latin typeface="Roboto" panose="02000000000000000000" pitchFamily="2" charset="0"/>
                        </a:rPr>
                        <a:t>4</a:t>
                      </a:r>
                      <a:endParaRPr lang="en-IT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Opzionalmente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,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aggiunge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la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quantita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̀ desiderata e il device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selezionato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all’ordine</a:t>
                      </a:r>
                      <a:endParaRPr lang="en-GB" sz="800" dirty="0">
                        <a:effectLst/>
                        <a:latin typeface="Roboto" panose="020000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Registra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il nuovo record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dell’ordine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al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carrello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255751"/>
                  </a:ext>
                </a:extLst>
              </a:tr>
              <a:tr h="320074">
                <a:tc>
                  <a:txBody>
                    <a:bodyPr/>
                    <a:lstStyle/>
                    <a:p>
                      <a:endParaRPr lang="en-IT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Ripete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dal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passo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2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finche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́ non è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soddisfatto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790238"/>
                  </a:ext>
                </a:extLst>
              </a:tr>
              <a:tr h="203683">
                <a:tc>
                  <a:txBody>
                    <a:bodyPr/>
                    <a:lstStyle/>
                    <a:p>
                      <a:r>
                        <a:rPr lang="en-IT" sz="800" dirty="0">
                          <a:effectLst/>
                          <a:latin typeface="Roboto" panose="02000000000000000000" pitchFamily="2" charset="0"/>
                        </a:rPr>
                        <a:t> 5</a:t>
                      </a:r>
                      <a:endParaRPr lang="en-IT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Opzionalmente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,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visualizza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il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costo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totale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dell’ordine</a:t>
                      </a:r>
                      <a:endParaRPr lang="en-GB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latinLnBrk="0" hangingPunct="1"/>
                      <a:endParaRPr lang="en-GB" sz="800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Fornisce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il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totale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dell’ordine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dell’utente</a:t>
                      </a:r>
                      <a:endParaRPr lang="en-GB" sz="800" dirty="0">
                        <a:effectLst/>
                        <a:latin typeface="Roboto" panose="020000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975158"/>
                  </a:ext>
                </a:extLst>
              </a:tr>
              <a:tr h="203683">
                <a:tc>
                  <a:txBody>
                    <a:bodyPr/>
                    <a:lstStyle/>
                    <a:p>
                      <a:endParaRPr lang="en-IT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Se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desidera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torna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al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passo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2 se no </a:t>
                      </a:r>
                      <a:r>
                        <a:rPr lang="en-GB" sz="800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prosegue</a:t>
                      </a:r>
                      <a:r>
                        <a:rPr lang="en-GB" sz="800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800" dirty="0">
                        <a:effectLst/>
                        <a:latin typeface="Roboto" panose="020000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406771"/>
                  </a:ext>
                </a:extLst>
              </a:tr>
              <a:tr h="349171">
                <a:tc>
                  <a:txBody>
                    <a:bodyPr/>
                    <a:lstStyle/>
                    <a:p>
                      <a:endParaRPr lang="en-IT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Termina il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caso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d’uso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T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79830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7F821A2-856D-6528-6C91-22AE536E0F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312274"/>
              </p:ext>
            </p:extLst>
          </p:nvPr>
        </p:nvGraphicFramePr>
        <p:xfrm>
          <a:off x="2145205" y="4637271"/>
          <a:ext cx="3885315" cy="895815"/>
        </p:xfrm>
        <a:graphic>
          <a:graphicData uri="http://schemas.openxmlformats.org/drawingml/2006/table">
            <a:tbl>
              <a:tblPr/>
              <a:tblGrid>
                <a:gridCol w="1295105">
                  <a:extLst>
                    <a:ext uri="{9D8B030D-6E8A-4147-A177-3AD203B41FA5}">
                      <a16:colId xmlns:a16="http://schemas.microsoft.com/office/drawing/2014/main" val="2138169164"/>
                    </a:ext>
                  </a:extLst>
                </a:gridCol>
                <a:gridCol w="1295105">
                  <a:extLst>
                    <a:ext uri="{9D8B030D-6E8A-4147-A177-3AD203B41FA5}">
                      <a16:colId xmlns:a16="http://schemas.microsoft.com/office/drawing/2014/main" val="256690649"/>
                    </a:ext>
                  </a:extLst>
                </a:gridCol>
                <a:gridCol w="1295105">
                  <a:extLst>
                    <a:ext uri="{9D8B030D-6E8A-4147-A177-3AD203B41FA5}">
                      <a16:colId xmlns:a16="http://schemas.microsoft.com/office/drawing/2014/main" val="2005627493"/>
                    </a:ext>
                  </a:extLst>
                </a:gridCol>
              </a:tblGrid>
              <a:tr h="235315">
                <a:tc>
                  <a:txBody>
                    <a:bodyPr/>
                    <a:lstStyle/>
                    <a:p>
                      <a:r>
                        <a:rPr lang="en-IT" sz="11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# </a:t>
                      </a:r>
                      <a:endParaRPr lang="en-IT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0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 err="1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Attore</a:t>
                      </a:r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60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Sistema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4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49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676809"/>
                  </a:ext>
                </a:extLst>
              </a:tr>
              <a:tr h="636735">
                <a:tc>
                  <a:txBody>
                    <a:bodyPr/>
                    <a:lstStyle/>
                    <a:p>
                      <a:r>
                        <a:rPr lang="en-GB" sz="800">
                          <a:effectLst/>
                          <a:latin typeface="Roboto" panose="02000000000000000000" pitchFamily="2" charset="0"/>
                        </a:rPr>
                        <a:t>4a.1 </a:t>
                      </a:r>
                      <a:endParaRPr lang="en-GB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0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1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Rimuovi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un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oggetto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se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presente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nell’ordine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60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1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Cancella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il record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dell’oggetto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ordinato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dal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sistema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4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49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1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37780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F3104D0-E539-294F-CE83-6FB5D5F60C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910340"/>
              </p:ext>
            </p:extLst>
          </p:nvPr>
        </p:nvGraphicFramePr>
        <p:xfrm>
          <a:off x="228034" y="5549254"/>
          <a:ext cx="5802486" cy="836310"/>
        </p:xfrm>
        <a:graphic>
          <a:graphicData uri="http://schemas.openxmlformats.org/drawingml/2006/table">
            <a:tbl>
              <a:tblPr/>
              <a:tblGrid>
                <a:gridCol w="1934162">
                  <a:extLst>
                    <a:ext uri="{9D8B030D-6E8A-4147-A177-3AD203B41FA5}">
                      <a16:colId xmlns:a16="http://schemas.microsoft.com/office/drawing/2014/main" val="2084255420"/>
                    </a:ext>
                  </a:extLst>
                </a:gridCol>
                <a:gridCol w="1934162">
                  <a:extLst>
                    <a:ext uri="{9D8B030D-6E8A-4147-A177-3AD203B41FA5}">
                      <a16:colId xmlns:a16="http://schemas.microsoft.com/office/drawing/2014/main" val="2763257403"/>
                    </a:ext>
                  </a:extLst>
                </a:gridCol>
                <a:gridCol w="1934162">
                  <a:extLst>
                    <a:ext uri="{9D8B030D-6E8A-4147-A177-3AD203B41FA5}">
                      <a16:colId xmlns:a16="http://schemas.microsoft.com/office/drawing/2014/main" val="2204799932"/>
                    </a:ext>
                  </a:extLst>
                </a:gridCol>
              </a:tblGrid>
              <a:tr h="458622">
                <a:tc>
                  <a:txBody>
                    <a:bodyPr/>
                    <a:lstStyle/>
                    <a:p>
                      <a:r>
                        <a:rPr lang="en-IT" sz="11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</a:rPr>
                        <a:t># </a:t>
                      </a:r>
                      <a:endParaRPr lang="en-IT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0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 err="1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Attore</a:t>
                      </a:r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60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chemeClr val="tx1"/>
                          </a:solidFill>
                          <a:effectLst/>
                          <a:latin typeface="Roboto,Bold"/>
                        </a:rPr>
                        <a:t>Sistema </a:t>
                      </a:r>
                      <a:endParaRPr lang="en-GB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4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49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437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266445"/>
                  </a:ext>
                </a:extLst>
              </a:tr>
              <a:tr h="377688">
                <a:tc>
                  <a:txBody>
                    <a:bodyPr/>
                    <a:lstStyle/>
                    <a:p>
                      <a:r>
                        <a:rPr lang="en-GB" sz="800">
                          <a:effectLst/>
                          <a:latin typeface="Roboto" panose="02000000000000000000" pitchFamily="2" charset="0"/>
                        </a:rPr>
                        <a:t>4b.1 </a:t>
                      </a:r>
                      <a:endParaRPr lang="en-GB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0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Modifica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la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quantita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̀ di un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oggetto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se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presente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nell’ordine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600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4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Modifica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il record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dell’oggetto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ordinato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dal </a:t>
                      </a:r>
                      <a:r>
                        <a:rPr lang="en-GB" sz="800" dirty="0" err="1">
                          <a:effectLst/>
                          <a:latin typeface="Roboto" panose="02000000000000000000" pitchFamily="2" charset="0"/>
                        </a:rPr>
                        <a:t>sistema</a:t>
                      </a:r>
                      <a:r>
                        <a:rPr lang="en-GB" sz="800" dirty="0">
                          <a:effectLst/>
                          <a:latin typeface="Roboto" panose="02000000000000000000" pitchFamily="2" charset="0"/>
                        </a:rPr>
                        <a:t> </a:t>
                      </a:r>
                      <a:endParaRPr lang="en-GB" dirty="0">
                        <a:effectLst/>
                      </a:endParaRPr>
                    </a:p>
                  </a:txBody>
                  <a:tcPr anchor="ctr">
                    <a:lnL w="1485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5494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995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3045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129" name="Straight Connector 512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31" name="Rectangle 5130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47522-9240-5253-62EB-F3E4E3720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027" y="4824555"/>
            <a:ext cx="10909073" cy="957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SSD: </a:t>
            </a:r>
            <a:r>
              <a:rPr lang="en-US" sz="29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Effettua</a:t>
            </a:r>
            <a:r>
              <a:rPr lang="en-US" sz="2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9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ordine</a:t>
            </a:r>
            <a:r>
              <a:rPr lang="en-US" sz="2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br>
              <a:rPr lang="en-US" sz="29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2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9AB50-D0C7-E7A5-AFFF-6F72695372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99" y="5782457"/>
            <a:ext cx="10925101" cy="460536"/>
          </a:xfrm>
          <a:solidFill>
            <a:srgbClr val="FFC000"/>
          </a:solidFill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</a:t>
            </a:r>
            <a:r>
              <a:rPr lang="en-US" sz="14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partire</a:t>
            </a:r>
            <a:r>
              <a:rPr lang="en-US" sz="14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dallo</a:t>
            </a:r>
            <a:r>
              <a:rPr lang="en-US" sz="14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scenario e </a:t>
            </a:r>
            <a:r>
              <a:rPr lang="en-US" sz="14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dallo</a:t>
            </a:r>
            <a:r>
              <a:rPr lang="en-US" sz="14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Use Case </a:t>
            </a:r>
            <a:r>
              <a:rPr lang="en-US" sz="14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si</a:t>
            </a:r>
            <a:r>
              <a:rPr lang="en-US" sz="14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definisce</a:t>
            </a:r>
            <a:r>
              <a:rPr lang="en-US" sz="14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l’SSD</a:t>
            </a:r>
            <a:r>
              <a:rPr lang="en-US" sz="14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di </a:t>
            </a:r>
            <a:r>
              <a:rPr lang="en-US" sz="14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effettuazione</a:t>
            </a:r>
            <a:r>
              <a:rPr lang="en-US" sz="14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cap="all" spc="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dell’ordine</a:t>
            </a:r>
            <a:r>
              <a:rPr lang="en-US" sz="1400" cap="all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  <p:cxnSp>
        <p:nvCxnSpPr>
          <p:cNvPr id="5133" name="Straight Connector 5132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5" name="Rectangle 5134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D0C4E3-B587-996C-BA39-6ADC552D3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708" y="615006"/>
            <a:ext cx="3172930" cy="43419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75CEBD-CF65-AFF5-E138-FD69B1E1D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3296" y="441752"/>
            <a:ext cx="2958921" cy="485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50996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1002</TotalTime>
  <Words>1488</Words>
  <Application>Microsoft Macintosh PowerPoint</Application>
  <PresentationFormat>Widescreen</PresentationFormat>
  <Paragraphs>333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Arial Nova</vt:lpstr>
      <vt:lpstr>Arial Nova Light</vt:lpstr>
      <vt:lpstr>Calibri</vt:lpstr>
      <vt:lpstr>Roboto</vt:lpstr>
      <vt:lpstr>Roboto,Bold</vt:lpstr>
      <vt:lpstr>Wingdings</vt:lpstr>
      <vt:lpstr>RetrospectVTI</vt:lpstr>
      <vt:lpstr>Project Review</vt:lpstr>
      <vt:lpstr>Project Goals</vt:lpstr>
      <vt:lpstr>Project Plan</vt:lpstr>
      <vt:lpstr>User stories</vt:lpstr>
      <vt:lpstr>User stories</vt:lpstr>
      <vt:lpstr>Use cases</vt:lpstr>
      <vt:lpstr>Use cases</vt:lpstr>
      <vt:lpstr>Scenario: Effettua ordine</vt:lpstr>
      <vt:lpstr>SSD: Effettua ordine  </vt:lpstr>
      <vt:lpstr>Scenario: Paga ordine</vt:lpstr>
      <vt:lpstr>SSD: Paga ordine</vt:lpstr>
      <vt:lpstr>CRC cards</vt:lpstr>
      <vt:lpstr>CRC cards – 2° Iteration</vt:lpstr>
      <vt:lpstr>User interaction draft</vt:lpstr>
      <vt:lpstr>Class Diagram</vt:lpstr>
      <vt:lpstr>Mockup (Web-App)</vt:lpstr>
      <vt:lpstr>Mockup (App Android)</vt:lpstr>
      <vt:lpstr>Implementation</vt:lpstr>
      <vt:lpstr>Project Manager (Trello)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Review</dc:title>
  <dc:creator>Walter Maltese</dc:creator>
  <cp:lastModifiedBy>Walter Maltese</cp:lastModifiedBy>
  <cp:revision>61</cp:revision>
  <dcterms:created xsi:type="dcterms:W3CDTF">2022-06-17T16:04:10Z</dcterms:created>
  <dcterms:modified xsi:type="dcterms:W3CDTF">2022-07-11T21:10:20Z</dcterms:modified>
</cp:coreProperties>
</file>

<file path=docProps/thumbnail.jpeg>
</file>